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4"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94C666DA-8479-4217-9C09-5608FC09F518}">
          <p14:sldIdLst>
            <p14:sldId id="265"/>
          </p14:sldIdLst>
        </p14:section>
        <p14:section name="記入例" id="{A4A4D6E4-BA8E-45D8-845A-075AC0558228}">
          <p14:sldIdLst>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8A4264"/>
    <a:srgbClr val="CC9900"/>
    <a:srgbClr val="EAF4E4"/>
    <a:srgbClr val="0066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82" d="100"/>
          <a:sy n="82" d="100"/>
        </p:scale>
        <p:origin x="672" y="4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2605662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2462672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3424314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3830161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2354095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1236314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88470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357359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340313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3484120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57AD8C5-20E0-42D8-8B85-277A3E7CB640}" type="datetimeFigureOut">
              <a:rPr kumimoji="1" lang="ja-JP" altLang="en-US" smtClean="0"/>
              <a:t>2026/5/29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3794034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AD8C5-20E0-42D8-8B85-277A3E7CB640}" type="datetimeFigureOut">
              <a:rPr kumimoji="1" lang="ja-JP" altLang="en-US" smtClean="0"/>
              <a:t>2026/5/29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9BAF5-08FF-4AC5-99F2-0DABE181F944}" type="slidenum">
              <a:rPr kumimoji="1" lang="ja-JP" altLang="en-US" smtClean="0"/>
              <a:t>‹#›</a:t>
            </a:fld>
            <a:endParaRPr kumimoji="1" lang="ja-JP" altLang="en-US"/>
          </a:p>
        </p:txBody>
      </p:sp>
    </p:spTree>
    <p:extLst>
      <p:ext uri="{BB962C8B-B14F-4D97-AF65-F5344CB8AC3E}">
        <p14:creationId xmlns:p14="http://schemas.microsoft.com/office/powerpoint/2010/main" val="768098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6D5A3-01A6-48FB-9F3F-4C998A9786BA}"/>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F99AAF8-621D-E31A-1ED7-D80AF31F3176}"/>
              </a:ext>
            </a:extLst>
          </p:cNvPr>
          <p:cNvSpPr txBox="1"/>
          <p:nvPr/>
        </p:nvSpPr>
        <p:spPr>
          <a:xfrm>
            <a:off x="65314" y="92789"/>
            <a:ext cx="1070150" cy="400110"/>
          </a:xfrm>
          <a:prstGeom prst="rect">
            <a:avLst/>
          </a:prstGeom>
          <a:solidFill>
            <a:schemeClr val="accent5"/>
          </a:solidFill>
        </p:spPr>
        <p:txBody>
          <a:bodyPr wrap="square" rtlCol="0">
            <a:spAutoFit/>
          </a:bodyPr>
          <a:lstStyle/>
          <a:p>
            <a:r>
              <a:rPr lang="ja-JP" altLang="en-US" sz="2000" b="1" dirty="0">
                <a:solidFill>
                  <a:schemeClr val="bg1"/>
                </a:solidFill>
              </a:rPr>
              <a:t>技術</a:t>
            </a:r>
            <a:r>
              <a:rPr lang="en-US" altLang="ja-JP" sz="2000" b="1" dirty="0">
                <a:solidFill>
                  <a:schemeClr val="bg1"/>
                </a:solidFill>
              </a:rPr>
              <a:t>00</a:t>
            </a:r>
            <a:endParaRPr kumimoji="1" lang="ja-JP" altLang="en-US" sz="2000" b="1" dirty="0">
              <a:solidFill>
                <a:schemeClr val="bg1"/>
              </a:solidFill>
            </a:endParaRPr>
          </a:p>
        </p:txBody>
      </p:sp>
      <p:sp>
        <p:nvSpPr>
          <p:cNvPr id="5" name="テキスト ボックス 4">
            <a:extLst>
              <a:ext uri="{FF2B5EF4-FFF2-40B4-BE49-F238E27FC236}">
                <a16:creationId xmlns:a16="http://schemas.microsoft.com/office/drawing/2014/main" id="{87B3C131-1A05-62B5-0D1E-55900A13CF19}"/>
              </a:ext>
            </a:extLst>
          </p:cNvPr>
          <p:cNvSpPr txBox="1"/>
          <p:nvPr/>
        </p:nvSpPr>
        <p:spPr>
          <a:xfrm>
            <a:off x="1256044" y="92789"/>
            <a:ext cx="5817996" cy="400110"/>
          </a:xfrm>
          <a:prstGeom prst="rect">
            <a:avLst/>
          </a:prstGeom>
          <a:noFill/>
          <a:ln>
            <a:solidFill>
              <a:schemeClr val="accent5"/>
            </a:solidFill>
          </a:ln>
        </p:spPr>
        <p:txBody>
          <a:bodyPr wrap="square" rtlCol="0">
            <a:spAutoFit/>
          </a:bodyPr>
          <a:lstStyle/>
          <a:p>
            <a:r>
              <a:rPr kumimoji="1" lang="ja-JP" altLang="en-US" sz="2000" dirty="0"/>
              <a:t>技術名：</a:t>
            </a:r>
          </a:p>
        </p:txBody>
      </p:sp>
      <p:sp>
        <p:nvSpPr>
          <p:cNvPr id="6" name="テキスト ボックス 5">
            <a:extLst>
              <a:ext uri="{FF2B5EF4-FFF2-40B4-BE49-F238E27FC236}">
                <a16:creationId xmlns:a16="http://schemas.microsoft.com/office/drawing/2014/main" id="{47196593-C69D-4841-2875-F2E7FFA15BD1}"/>
              </a:ext>
            </a:extLst>
          </p:cNvPr>
          <p:cNvSpPr txBox="1"/>
          <p:nvPr/>
        </p:nvSpPr>
        <p:spPr>
          <a:xfrm>
            <a:off x="7194620" y="92789"/>
            <a:ext cx="4908823" cy="400110"/>
          </a:xfrm>
          <a:prstGeom prst="rect">
            <a:avLst/>
          </a:prstGeom>
          <a:noFill/>
          <a:ln>
            <a:solidFill>
              <a:schemeClr val="accent6"/>
            </a:solidFill>
          </a:ln>
        </p:spPr>
        <p:txBody>
          <a:bodyPr wrap="square" rtlCol="0">
            <a:spAutoFit/>
          </a:bodyPr>
          <a:lstStyle/>
          <a:p>
            <a:r>
              <a:rPr lang="ja-JP" altLang="en-US" sz="2000" dirty="0"/>
              <a:t>申請者</a:t>
            </a:r>
            <a:r>
              <a:rPr kumimoji="1" lang="ja-JP" altLang="en-US" sz="2000" dirty="0"/>
              <a:t>：</a:t>
            </a:r>
          </a:p>
        </p:txBody>
      </p:sp>
      <p:sp>
        <p:nvSpPr>
          <p:cNvPr id="3" name="正方形/長方形 2">
            <a:extLst>
              <a:ext uri="{FF2B5EF4-FFF2-40B4-BE49-F238E27FC236}">
                <a16:creationId xmlns:a16="http://schemas.microsoft.com/office/drawing/2014/main" id="{2F8C45C0-F841-9FA2-E1EE-B9F89020CC87}"/>
              </a:ext>
            </a:extLst>
          </p:cNvPr>
          <p:cNvSpPr/>
          <p:nvPr/>
        </p:nvSpPr>
        <p:spPr>
          <a:xfrm>
            <a:off x="65314" y="2819916"/>
            <a:ext cx="12038129" cy="39261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603E007F-09FB-9C99-0181-90C9E6B055C0}"/>
              </a:ext>
            </a:extLst>
          </p:cNvPr>
          <p:cNvSpPr txBox="1"/>
          <p:nvPr/>
        </p:nvSpPr>
        <p:spPr>
          <a:xfrm>
            <a:off x="2580733" y="3837996"/>
            <a:ext cx="7007289" cy="769441"/>
          </a:xfrm>
          <a:prstGeom prst="rect">
            <a:avLst/>
          </a:prstGeom>
          <a:noFill/>
        </p:spPr>
        <p:txBody>
          <a:bodyPr wrap="square" rtlCol="0">
            <a:spAutoFit/>
          </a:bodyPr>
          <a:lstStyle/>
          <a:p>
            <a:r>
              <a:rPr kumimoji="1" lang="ja-JP" altLang="en-US" sz="4400" i="1" dirty="0">
                <a:solidFill>
                  <a:schemeClr val="bg1">
                    <a:lumMod val="65000"/>
                  </a:schemeClr>
                </a:solidFill>
              </a:rPr>
              <a:t>図表等を用いて技術を説明</a:t>
            </a:r>
          </a:p>
        </p:txBody>
      </p:sp>
      <p:graphicFrame>
        <p:nvGraphicFramePr>
          <p:cNvPr id="2" name="表 1">
            <a:extLst>
              <a:ext uri="{FF2B5EF4-FFF2-40B4-BE49-F238E27FC236}">
                <a16:creationId xmlns:a16="http://schemas.microsoft.com/office/drawing/2014/main" id="{B591ECE6-FBC2-EAA5-5962-18C814A75651}"/>
              </a:ext>
            </a:extLst>
          </p:cNvPr>
          <p:cNvGraphicFramePr>
            <a:graphicFrameLocks noGrp="1"/>
          </p:cNvGraphicFramePr>
          <p:nvPr/>
        </p:nvGraphicFramePr>
        <p:xfrm>
          <a:off x="6486125" y="580957"/>
          <a:ext cx="5617318" cy="2083193"/>
        </p:xfrm>
        <a:graphic>
          <a:graphicData uri="http://schemas.openxmlformats.org/drawingml/2006/table">
            <a:tbl>
              <a:tblPr firstRow="1" bandRow="1">
                <a:tableStyleId>{69CF1AB2-1976-4502-BF36-3FF5EA218861}</a:tableStyleId>
              </a:tblPr>
              <a:tblGrid>
                <a:gridCol w="1049792">
                  <a:extLst>
                    <a:ext uri="{9D8B030D-6E8A-4147-A177-3AD203B41FA5}">
                      <a16:colId xmlns:a16="http://schemas.microsoft.com/office/drawing/2014/main" val="834151753"/>
                    </a:ext>
                  </a:extLst>
                </a:gridCol>
                <a:gridCol w="4567526">
                  <a:extLst>
                    <a:ext uri="{9D8B030D-6E8A-4147-A177-3AD203B41FA5}">
                      <a16:colId xmlns:a16="http://schemas.microsoft.com/office/drawing/2014/main" val="4135593454"/>
                    </a:ext>
                  </a:extLst>
                </a:gridCol>
              </a:tblGrid>
              <a:tr h="790600">
                <a:tc>
                  <a:txBody>
                    <a:bodyPr/>
                    <a:lstStyle/>
                    <a:p>
                      <a:r>
                        <a:rPr kumimoji="1" lang="ja-JP" altLang="en-US" sz="1600" b="0" dirty="0">
                          <a:solidFill>
                            <a:schemeClr val="tx1"/>
                          </a:solidFill>
                        </a:rPr>
                        <a:t>対象物質</a:t>
                      </a: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endParaRPr kumimoji="1" lang="ja-JP" altLang="en-US" sz="1200" b="0" dirty="0"/>
                    </a:p>
                  </a:txBody>
                  <a:tcP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78328417"/>
                  </a:ext>
                </a:extLst>
              </a:tr>
              <a:tr h="1292593">
                <a:tc>
                  <a:txBody>
                    <a:bodyPr/>
                    <a:lstStyle/>
                    <a:p>
                      <a:r>
                        <a:rPr kumimoji="1" lang="ja-JP" altLang="en-US" sz="1600" b="0" dirty="0">
                          <a:solidFill>
                            <a:schemeClr val="tx1"/>
                          </a:solidFill>
                        </a:rPr>
                        <a:t>適用濃度</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endParaRPr kumimoji="1" lang="ja-JP" altLang="en-US" sz="1200" b="0" dirty="0"/>
                    </a:p>
                  </a:txBody>
                  <a:tcPr>
                    <a:lnL w="12700" cmpd="sng">
                      <a:noFill/>
                    </a:lnL>
                    <a:lnR w="12700" cmpd="sng">
                      <a:noFill/>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51537546"/>
                  </a:ext>
                </a:extLst>
              </a:tr>
            </a:tbl>
          </a:graphicData>
        </a:graphic>
      </p:graphicFrame>
      <p:sp>
        <p:nvSpPr>
          <p:cNvPr id="12" name="テキスト ボックス 11">
            <a:extLst>
              <a:ext uri="{FF2B5EF4-FFF2-40B4-BE49-F238E27FC236}">
                <a16:creationId xmlns:a16="http://schemas.microsoft.com/office/drawing/2014/main" id="{34360E86-4244-0C2B-3BAA-CE0CDE21BA44}"/>
              </a:ext>
            </a:extLst>
          </p:cNvPr>
          <p:cNvSpPr txBox="1"/>
          <p:nvPr/>
        </p:nvSpPr>
        <p:spPr>
          <a:xfrm>
            <a:off x="-85413" y="1050235"/>
            <a:ext cx="1894115" cy="369332"/>
          </a:xfrm>
          <a:prstGeom prst="rect">
            <a:avLst/>
          </a:prstGeom>
          <a:noFill/>
        </p:spPr>
        <p:txBody>
          <a:bodyPr wrap="square" rtlCol="0">
            <a:spAutoFit/>
          </a:bodyPr>
          <a:lstStyle/>
          <a:p>
            <a:r>
              <a:rPr lang="en-US" altLang="ja-JP" dirty="0"/>
              <a:t>【</a:t>
            </a:r>
            <a:r>
              <a:rPr lang="ja-JP" altLang="en-US" dirty="0"/>
              <a:t>技術の概要</a:t>
            </a:r>
            <a:r>
              <a:rPr lang="en-US" altLang="ja-JP" dirty="0"/>
              <a:t>】</a:t>
            </a:r>
          </a:p>
        </p:txBody>
      </p:sp>
      <p:sp>
        <p:nvSpPr>
          <p:cNvPr id="13" name="テキスト ボックス 12">
            <a:extLst>
              <a:ext uri="{FF2B5EF4-FFF2-40B4-BE49-F238E27FC236}">
                <a16:creationId xmlns:a16="http://schemas.microsoft.com/office/drawing/2014/main" id="{1D0665E6-7EC3-1DF9-DEF0-1E756619B9C3}"/>
              </a:ext>
            </a:extLst>
          </p:cNvPr>
          <p:cNvSpPr txBox="1"/>
          <p:nvPr/>
        </p:nvSpPr>
        <p:spPr>
          <a:xfrm>
            <a:off x="1558212" y="1051886"/>
            <a:ext cx="4803174" cy="369332"/>
          </a:xfrm>
          <a:prstGeom prst="rect">
            <a:avLst/>
          </a:prstGeom>
          <a:noFill/>
          <a:ln>
            <a:solidFill>
              <a:schemeClr val="tx2"/>
            </a:solidFill>
          </a:ln>
        </p:spPr>
        <p:txBody>
          <a:bodyPr wrap="square" rtlCol="0">
            <a:spAutoFit/>
          </a:bodyPr>
          <a:lstStyle/>
          <a:p>
            <a:r>
              <a:rPr kumimoji="1" lang="ja-JP" altLang="en-US" dirty="0"/>
              <a:t>技術の種類：</a:t>
            </a:r>
            <a:endParaRPr kumimoji="1" lang="ja-JP" altLang="en-US" dirty="0">
              <a:solidFill>
                <a:srgbClr val="A50021"/>
              </a:solidFill>
            </a:endParaRPr>
          </a:p>
        </p:txBody>
      </p:sp>
      <p:sp>
        <p:nvSpPr>
          <p:cNvPr id="14" name="テキスト ボックス 13">
            <a:extLst>
              <a:ext uri="{FF2B5EF4-FFF2-40B4-BE49-F238E27FC236}">
                <a16:creationId xmlns:a16="http://schemas.microsoft.com/office/drawing/2014/main" id="{20D4EC35-BB6A-7E21-C8E5-03D9CE044497}"/>
              </a:ext>
            </a:extLst>
          </p:cNvPr>
          <p:cNvSpPr txBox="1"/>
          <p:nvPr/>
        </p:nvSpPr>
        <p:spPr>
          <a:xfrm>
            <a:off x="67938" y="604981"/>
            <a:ext cx="1490274" cy="400110"/>
          </a:xfrm>
          <a:prstGeom prst="rect">
            <a:avLst/>
          </a:prstGeom>
          <a:solidFill>
            <a:schemeClr val="accent5"/>
          </a:solidFill>
        </p:spPr>
        <p:txBody>
          <a:bodyPr wrap="square" rtlCol="0">
            <a:spAutoFit/>
          </a:bodyPr>
          <a:lstStyle/>
          <a:p>
            <a:r>
              <a:rPr kumimoji="1" lang="ja-JP" altLang="en-US" sz="2000" b="1" dirty="0">
                <a:solidFill>
                  <a:schemeClr val="bg1"/>
                </a:solidFill>
              </a:rPr>
              <a:t>操業○○○</a:t>
            </a:r>
          </a:p>
        </p:txBody>
      </p:sp>
      <p:sp>
        <p:nvSpPr>
          <p:cNvPr id="15" name="正方形/長方形 14">
            <a:extLst>
              <a:ext uri="{FF2B5EF4-FFF2-40B4-BE49-F238E27FC236}">
                <a16:creationId xmlns:a16="http://schemas.microsoft.com/office/drawing/2014/main" id="{3725277E-7287-F29C-09A9-68188127C865}"/>
              </a:ext>
            </a:extLst>
          </p:cNvPr>
          <p:cNvSpPr/>
          <p:nvPr/>
        </p:nvSpPr>
        <p:spPr>
          <a:xfrm>
            <a:off x="65314" y="1466363"/>
            <a:ext cx="6296072" cy="11955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800" b="1" dirty="0">
                <a:solidFill>
                  <a:srgbClr val="006600"/>
                </a:solidFill>
                <a:latin typeface="メイリオ" panose="020B0604030504040204" pitchFamily="50" charset="-128"/>
                <a:ea typeface="メイリオ" panose="020B0604030504040204" pitchFamily="50" charset="-128"/>
              </a:rPr>
              <a:t>　</a:t>
            </a:r>
            <a:endParaRPr lang="en-US" altLang="ja-JP" sz="1800" dirty="0">
              <a:solidFill>
                <a:srgbClr val="A50021"/>
              </a:solidFill>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81276015-959A-AADD-5E7B-A0D61AC4DD9E}"/>
              </a:ext>
            </a:extLst>
          </p:cNvPr>
          <p:cNvSpPr txBox="1"/>
          <p:nvPr/>
        </p:nvSpPr>
        <p:spPr>
          <a:xfrm>
            <a:off x="1658579" y="610205"/>
            <a:ext cx="1490274" cy="400110"/>
          </a:xfrm>
          <a:prstGeom prst="rect">
            <a:avLst/>
          </a:prstGeom>
          <a:solidFill>
            <a:schemeClr val="accent5"/>
          </a:solidFill>
        </p:spPr>
        <p:txBody>
          <a:bodyPr wrap="square" rtlCol="0">
            <a:spAutoFit/>
          </a:bodyPr>
          <a:lstStyle/>
          <a:p>
            <a:r>
              <a:rPr lang="ja-JP" altLang="en-US" sz="2000" b="1" dirty="0">
                <a:solidFill>
                  <a:schemeClr val="bg1"/>
                </a:solidFill>
              </a:rPr>
              <a:t>廃業</a:t>
            </a:r>
            <a:r>
              <a:rPr kumimoji="1" lang="ja-JP" altLang="en-US" sz="2000" b="1" dirty="0">
                <a:solidFill>
                  <a:schemeClr val="bg1"/>
                </a:solidFill>
              </a:rPr>
              <a:t>○○○</a:t>
            </a:r>
          </a:p>
        </p:txBody>
      </p:sp>
      <p:sp>
        <p:nvSpPr>
          <p:cNvPr id="17" name="テキスト ボックス 16">
            <a:extLst>
              <a:ext uri="{FF2B5EF4-FFF2-40B4-BE49-F238E27FC236}">
                <a16:creationId xmlns:a16="http://schemas.microsoft.com/office/drawing/2014/main" id="{11A45BE9-A805-19AE-1183-16971B4CDD47}"/>
              </a:ext>
            </a:extLst>
          </p:cNvPr>
          <p:cNvSpPr txBox="1"/>
          <p:nvPr/>
        </p:nvSpPr>
        <p:spPr>
          <a:xfrm>
            <a:off x="3214662" y="604981"/>
            <a:ext cx="3146724" cy="400110"/>
          </a:xfrm>
          <a:prstGeom prst="rect">
            <a:avLst/>
          </a:prstGeom>
          <a:solidFill>
            <a:schemeClr val="accent5"/>
          </a:solidFill>
        </p:spPr>
        <p:txBody>
          <a:bodyPr wrap="square" rtlCol="0">
            <a:spAutoFit/>
          </a:bodyPr>
          <a:lstStyle/>
          <a:p>
            <a:r>
              <a:rPr kumimoji="1" lang="ja-JP" altLang="en-US" sz="2000" b="1" dirty="0">
                <a:solidFill>
                  <a:schemeClr val="bg1"/>
                </a:solidFill>
              </a:rPr>
              <a:t>汚染状況○○○</a:t>
            </a:r>
          </a:p>
        </p:txBody>
      </p:sp>
    </p:spTree>
    <p:extLst>
      <p:ext uri="{BB962C8B-B14F-4D97-AF65-F5344CB8AC3E}">
        <p14:creationId xmlns:p14="http://schemas.microsoft.com/office/powerpoint/2010/main" val="411634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5CC17-710A-DA4A-3BE0-A6CB13502339}"/>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DF9A18E-4A70-E83E-E8E9-553F2E2AD517}"/>
              </a:ext>
            </a:extLst>
          </p:cNvPr>
          <p:cNvSpPr txBox="1"/>
          <p:nvPr/>
        </p:nvSpPr>
        <p:spPr>
          <a:xfrm>
            <a:off x="65314" y="92789"/>
            <a:ext cx="1070150" cy="400110"/>
          </a:xfrm>
          <a:prstGeom prst="rect">
            <a:avLst/>
          </a:prstGeom>
          <a:solidFill>
            <a:schemeClr val="accent5"/>
          </a:solidFill>
        </p:spPr>
        <p:txBody>
          <a:bodyPr wrap="square" rtlCol="0">
            <a:spAutoFit/>
          </a:bodyPr>
          <a:lstStyle/>
          <a:p>
            <a:r>
              <a:rPr lang="ja-JP" altLang="en-US" sz="2000" b="1" dirty="0">
                <a:solidFill>
                  <a:schemeClr val="bg1"/>
                </a:solidFill>
              </a:rPr>
              <a:t>技術</a:t>
            </a:r>
            <a:r>
              <a:rPr lang="en-US" altLang="ja-JP" sz="2000" b="1" dirty="0">
                <a:solidFill>
                  <a:schemeClr val="bg1"/>
                </a:solidFill>
              </a:rPr>
              <a:t>00</a:t>
            </a:r>
            <a:endParaRPr kumimoji="1" lang="ja-JP" altLang="en-US" sz="2000" b="1" dirty="0">
              <a:solidFill>
                <a:schemeClr val="bg1"/>
              </a:solidFill>
            </a:endParaRPr>
          </a:p>
        </p:txBody>
      </p:sp>
      <p:sp>
        <p:nvSpPr>
          <p:cNvPr id="5" name="テキスト ボックス 4">
            <a:extLst>
              <a:ext uri="{FF2B5EF4-FFF2-40B4-BE49-F238E27FC236}">
                <a16:creationId xmlns:a16="http://schemas.microsoft.com/office/drawing/2014/main" id="{91DE0069-F2DE-3168-E3E5-E359FEEF1928}"/>
              </a:ext>
            </a:extLst>
          </p:cNvPr>
          <p:cNvSpPr txBox="1"/>
          <p:nvPr/>
        </p:nvSpPr>
        <p:spPr>
          <a:xfrm>
            <a:off x="1256044" y="92789"/>
            <a:ext cx="5817996" cy="400110"/>
          </a:xfrm>
          <a:prstGeom prst="rect">
            <a:avLst/>
          </a:prstGeom>
          <a:noFill/>
          <a:ln>
            <a:solidFill>
              <a:schemeClr val="accent5"/>
            </a:solidFill>
          </a:ln>
        </p:spPr>
        <p:txBody>
          <a:bodyPr wrap="square" rtlCol="0">
            <a:spAutoFit/>
          </a:bodyPr>
          <a:lstStyle/>
          <a:p>
            <a:r>
              <a:rPr kumimoji="1" lang="ja-JP" altLang="en-US" sz="2000" dirty="0"/>
              <a:t>技術名：　　</a:t>
            </a:r>
            <a:r>
              <a:rPr lang="ja-JP" altLang="en-US" dirty="0">
                <a:solidFill>
                  <a:srgbClr val="A50021"/>
                </a:solidFill>
                <a:latin typeface="メイリオ" panose="020B0604030504040204" pitchFamily="50" charset="-128"/>
                <a:ea typeface="メイリオ" panose="020B0604030504040204" pitchFamily="50" charset="-128"/>
              </a:rPr>
              <a:t>今回申請の技術名</a:t>
            </a:r>
            <a:endParaRPr kumimoji="1" lang="ja-JP" altLang="en-US" sz="2000" dirty="0">
              <a:solidFill>
                <a:srgbClr val="A50021"/>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DE0C1508-C87F-F5ED-3DCD-8FF20413C7A6}"/>
              </a:ext>
            </a:extLst>
          </p:cNvPr>
          <p:cNvSpPr txBox="1"/>
          <p:nvPr/>
        </p:nvSpPr>
        <p:spPr>
          <a:xfrm>
            <a:off x="7194620" y="92789"/>
            <a:ext cx="4908823" cy="400110"/>
          </a:xfrm>
          <a:prstGeom prst="rect">
            <a:avLst/>
          </a:prstGeom>
          <a:noFill/>
          <a:ln>
            <a:solidFill>
              <a:schemeClr val="accent6"/>
            </a:solidFill>
          </a:ln>
        </p:spPr>
        <p:txBody>
          <a:bodyPr wrap="square" rtlCol="0">
            <a:spAutoFit/>
          </a:bodyPr>
          <a:lstStyle/>
          <a:p>
            <a:r>
              <a:rPr lang="ja-JP" altLang="en-US" sz="2000" dirty="0"/>
              <a:t>申請者</a:t>
            </a:r>
            <a:r>
              <a:rPr kumimoji="1" lang="ja-JP" altLang="en-US" sz="2000" dirty="0"/>
              <a:t>：　</a:t>
            </a:r>
            <a:r>
              <a:rPr lang="ja-JP" altLang="en-US" dirty="0">
                <a:solidFill>
                  <a:srgbClr val="A50021"/>
                </a:solidFill>
                <a:latin typeface="メイリオ" panose="020B0604030504040204" pitchFamily="50" charset="-128"/>
                <a:ea typeface="メイリオ" panose="020B0604030504040204" pitchFamily="50" charset="-128"/>
              </a:rPr>
              <a:t>法人の場合、法人名</a:t>
            </a:r>
            <a:endParaRPr kumimoji="1" lang="ja-JP" altLang="en-US" sz="2000" dirty="0">
              <a:solidFill>
                <a:srgbClr val="A50021"/>
              </a:solidFill>
            </a:endParaRPr>
          </a:p>
        </p:txBody>
      </p:sp>
      <p:sp>
        <p:nvSpPr>
          <p:cNvPr id="3" name="正方形/長方形 2">
            <a:extLst>
              <a:ext uri="{FF2B5EF4-FFF2-40B4-BE49-F238E27FC236}">
                <a16:creationId xmlns:a16="http://schemas.microsoft.com/office/drawing/2014/main" id="{89AF611B-7AA7-0838-98DF-8A305D749F92}"/>
              </a:ext>
            </a:extLst>
          </p:cNvPr>
          <p:cNvSpPr/>
          <p:nvPr/>
        </p:nvSpPr>
        <p:spPr>
          <a:xfrm>
            <a:off x="65314" y="2819916"/>
            <a:ext cx="12038129" cy="39261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 name="表 1">
            <a:extLst>
              <a:ext uri="{FF2B5EF4-FFF2-40B4-BE49-F238E27FC236}">
                <a16:creationId xmlns:a16="http://schemas.microsoft.com/office/drawing/2014/main" id="{BFA7C9B1-D431-88CA-B026-3B00170CA9F4}"/>
              </a:ext>
            </a:extLst>
          </p:cNvPr>
          <p:cNvGraphicFramePr>
            <a:graphicFrameLocks noGrp="1"/>
          </p:cNvGraphicFramePr>
          <p:nvPr>
            <p:extLst>
              <p:ext uri="{D42A27DB-BD31-4B8C-83A1-F6EECF244321}">
                <p14:modId xmlns:p14="http://schemas.microsoft.com/office/powerpoint/2010/main" val="236499665"/>
              </p:ext>
            </p:extLst>
          </p:nvPr>
        </p:nvGraphicFramePr>
        <p:xfrm>
          <a:off x="6486125" y="580957"/>
          <a:ext cx="5617318" cy="2083193"/>
        </p:xfrm>
        <a:graphic>
          <a:graphicData uri="http://schemas.openxmlformats.org/drawingml/2006/table">
            <a:tbl>
              <a:tblPr firstRow="1" bandRow="1">
                <a:tableStyleId>{69CF1AB2-1976-4502-BF36-3FF5EA218861}</a:tableStyleId>
              </a:tblPr>
              <a:tblGrid>
                <a:gridCol w="1049792">
                  <a:extLst>
                    <a:ext uri="{9D8B030D-6E8A-4147-A177-3AD203B41FA5}">
                      <a16:colId xmlns:a16="http://schemas.microsoft.com/office/drawing/2014/main" val="834151753"/>
                    </a:ext>
                  </a:extLst>
                </a:gridCol>
                <a:gridCol w="4567526">
                  <a:extLst>
                    <a:ext uri="{9D8B030D-6E8A-4147-A177-3AD203B41FA5}">
                      <a16:colId xmlns:a16="http://schemas.microsoft.com/office/drawing/2014/main" val="4135593454"/>
                    </a:ext>
                  </a:extLst>
                </a:gridCol>
              </a:tblGrid>
              <a:tr h="790600">
                <a:tc>
                  <a:txBody>
                    <a:bodyPr/>
                    <a:lstStyle/>
                    <a:p>
                      <a:r>
                        <a:rPr kumimoji="1" lang="ja-JP" altLang="en-US" sz="1600" b="0" dirty="0">
                          <a:solidFill>
                            <a:schemeClr val="tx1"/>
                          </a:solidFill>
                        </a:rPr>
                        <a:t>対象物質</a:t>
                      </a: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nSpc>
                          <a:spcPct val="100000"/>
                        </a:lnSpc>
                      </a:pPr>
                      <a:r>
                        <a:rPr kumimoji="1" lang="ja-JP" altLang="en-US" sz="1400" b="0" dirty="0">
                          <a:solidFill>
                            <a:srgbClr val="A50021"/>
                          </a:solidFill>
                          <a:latin typeface="メイリオ" panose="020B0604030504040204" pitchFamily="50" charset="-128"/>
                          <a:ea typeface="メイリオ" panose="020B0604030504040204" pitchFamily="50" charset="-128"/>
                        </a:rPr>
                        <a:t>具体的な物質名</a:t>
                      </a:r>
                      <a:endParaRPr kumimoji="1" lang="en-US" altLang="ja-JP" sz="1400" b="0" dirty="0">
                        <a:solidFill>
                          <a:srgbClr val="A50021"/>
                        </a:solidFill>
                        <a:latin typeface="メイリオ" panose="020B0604030504040204" pitchFamily="50" charset="-128"/>
                        <a:ea typeface="メイリオ" panose="020B0604030504040204" pitchFamily="50" charset="-128"/>
                      </a:endParaRPr>
                    </a:p>
                    <a:p>
                      <a:pPr>
                        <a:lnSpc>
                          <a:spcPct val="100000"/>
                        </a:lnSpc>
                      </a:pPr>
                      <a:r>
                        <a:rPr lang="ja-JP" altLang="en-US" sz="1400" b="0" dirty="0">
                          <a:solidFill>
                            <a:srgbClr val="A50021"/>
                          </a:solidFill>
                          <a:latin typeface="メイリオ" panose="020B0604030504040204" pitchFamily="50" charset="-128"/>
                          <a:ea typeface="メイリオ" panose="020B0604030504040204" pitchFamily="50" charset="-128"/>
                        </a:rPr>
                        <a:t>例）テトラクロロエチレン、クロロエチレン、ベンゼン、シアン、六価クロム、ふっ素　など</a:t>
                      </a:r>
                      <a:endParaRPr kumimoji="1" lang="en-US" altLang="ja-JP" sz="1400" b="0" dirty="0">
                        <a:solidFill>
                          <a:srgbClr val="A50021"/>
                        </a:solidFill>
                        <a:latin typeface="メイリオ" panose="020B0604030504040204" pitchFamily="50" charset="-128"/>
                        <a:ea typeface="メイリオ" panose="020B0604030504040204" pitchFamily="50" charset="-128"/>
                      </a:endParaRPr>
                    </a:p>
                  </a:txBody>
                  <a:tcP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78328417"/>
                  </a:ext>
                </a:extLst>
              </a:tr>
              <a:tr h="1292593">
                <a:tc>
                  <a:txBody>
                    <a:bodyPr/>
                    <a:lstStyle/>
                    <a:p>
                      <a:r>
                        <a:rPr kumimoji="1" lang="ja-JP" altLang="en-US" sz="1600" b="0" dirty="0">
                          <a:solidFill>
                            <a:schemeClr val="tx1"/>
                          </a:solidFill>
                        </a:rPr>
                        <a:t>適用濃度</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r>
                        <a:rPr lang="ja-JP" altLang="en-US" sz="1400" b="0" dirty="0">
                          <a:solidFill>
                            <a:srgbClr val="A50021"/>
                          </a:solidFill>
                          <a:latin typeface="メイリオ" panose="020B0604030504040204" pitchFamily="50" charset="-128"/>
                          <a:ea typeface="メイリオ" panose="020B0604030504040204" pitchFamily="50" charset="-128"/>
                        </a:rPr>
                        <a:t>対象物質毎に 適用できる濃度レベルが異なる場合は、</a:t>
                      </a:r>
                      <a:endParaRPr lang="en-US" altLang="ja-JP" sz="1400" b="0" dirty="0">
                        <a:solidFill>
                          <a:srgbClr val="A50021"/>
                        </a:solidFill>
                        <a:latin typeface="メイリオ" panose="020B0604030504040204" pitchFamily="50" charset="-128"/>
                        <a:ea typeface="メイリオ" panose="020B0604030504040204" pitchFamily="50" charset="-128"/>
                      </a:endParaRPr>
                    </a:p>
                    <a:p>
                      <a:pPr>
                        <a:spcAft>
                          <a:spcPts val="600"/>
                        </a:spcAft>
                      </a:pPr>
                      <a:r>
                        <a:rPr lang="ja-JP" altLang="en-US" sz="1400" b="0" dirty="0">
                          <a:solidFill>
                            <a:srgbClr val="A50021"/>
                          </a:solidFill>
                          <a:latin typeface="メイリオ" panose="020B0604030504040204" pitchFamily="50" charset="-128"/>
                          <a:ea typeface="メイリオ" panose="020B0604030504040204" pitchFamily="50" charset="-128"/>
                        </a:rPr>
                        <a:t>物質ごとに記載</a:t>
                      </a:r>
                      <a:endParaRPr lang="en-US" altLang="ja-JP" sz="1400" b="0" dirty="0">
                        <a:solidFill>
                          <a:srgbClr val="A50021"/>
                        </a:solidFill>
                        <a:latin typeface="メイリオ" panose="020B0604030504040204" pitchFamily="50" charset="-128"/>
                        <a:ea typeface="メイリオ" panose="020B0604030504040204" pitchFamily="50" charset="-128"/>
                      </a:endParaRPr>
                    </a:p>
                    <a:p>
                      <a:r>
                        <a:rPr lang="ja-JP" altLang="en-US" sz="1400" b="0" dirty="0">
                          <a:solidFill>
                            <a:srgbClr val="A50021"/>
                          </a:solidFill>
                          <a:latin typeface="メイリオ" panose="020B0604030504040204" pitchFamily="50" charset="-128"/>
                          <a:ea typeface="メイリオ" panose="020B0604030504040204" pitchFamily="50" charset="-128"/>
                        </a:rPr>
                        <a:t>▼ポイント</a:t>
                      </a:r>
                      <a:endParaRPr lang="en-US" altLang="ja-JP" sz="1400" b="0" dirty="0">
                        <a:solidFill>
                          <a:srgbClr val="A50021"/>
                        </a:solidFill>
                        <a:latin typeface="メイリオ" panose="020B0604030504040204" pitchFamily="50" charset="-128"/>
                        <a:ea typeface="メイリオ" panose="020B0604030504040204" pitchFamily="50" charset="-128"/>
                      </a:endParaRPr>
                    </a:p>
                    <a:p>
                      <a:r>
                        <a:rPr lang="ja-JP" altLang="en-US" sz="1400" b="0" dirty="0">
                          <a:solidFill>
                            <a:srgbClr val="A50021"/>
                          </a:solidFill>
                          <a:latin typeface="メイリオ" panose="020B0604030504040204" pitchFamily="50" charset="-128"/>
                          <a:ea typeface="メイリオ" panose="020B0604030504040204" pitchFamily="50" charset="-128"/>
                        </a:rPr>
                        <a:t>第二溶出量基準・第二地下水基準 に対応できるか</a:t>
                      </a:r>
                      <a:endParaRPr lang="en-US" altLang="ja-JP" sz="1400" b="0" dirty="0">
                        <a:solidFill>
                          <a:srgbClr val="A50021"/>
                        </a:solidFill>
                        <a:latin typeface="メイリオ" panose="020B0604030504040204" pitchFamily="50" charset="-128"/>
                        <a:ea typeface="メイリオ" panose="020B0604030504040204" pitchFamily="50" charset="-128"/>
                      </a:endParaRPr>
                    </a:p>
                    <a:p>
                      <a:r>
                        <a:rPr lang="ja-JP" altLang="en-US" sz="1400" b="0" dirty="0">
                          <a:solidFill>
                            <a:srgbClr val="A50021"/>
                          </a:solidFill>
                          <a:latin typeface="メイリオ" panose="020B0604030504040204" pitchFamily="50" charset="-128"/>
                          <a:ea typeface="メイリオ" panose="020B0604030504040204" pitchFamily="50" charset="-128"/>
                        </a:rPr>
                        <a:t>基準値の 何倍までの汚染に対応できるか</a:t>
                      </a:r>
                      <a:endParaRPr lang="en-US" altLang="ja-JP" sz="1400" b="0" dirty="0">
                        <a:solidFill>
                          <a:srgbClr val="A5002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51537546"/>
                  </a:ext>
                </a:extLst>
              </a:tr>
            </a:tbl>
          </a:graphicData>
        </a:graphic>
      </p:graphicFrame>
      <p:sp>
        <p:nvSpPr>
          <p:cNvPr id="9" name="テキスト ボックス 8">
            <a:extLst>
              <a:ext uri="{FF2B5EF4-FFF2-40B4-BE49-F238E27FC236}">
                <a16:creationId xmlns:a16="http://schemas.microsoft.com/office/drawing/2014/main" id="{DB48ED41-C5D4-740C-0432-593D6EC8D346}"/>
              </a:ext>
            </a:extLst>
          </p:cNvPr>
          <p:cNvSpPr txBox="1"/>
          <p:nvPr/>
        </p:nvSpPr>
        <p:spPr>
          <a:xfrm>
            <a:off x="-85413" y="1050235"/>
            <a:ext cx="1894115" cy="369332"/>
          </a:xfrm>
          <a:prstGeom prst="rect">
            <a:avLst/>
          </a:prstGeom>
          <a:noFill/>
        </p:spPr>
        <p:txBody>
          <a:bodyPr wrap="square" rtlCol="0">
            <a:spAutoFit/>
          </a:bodyPr>
          <a:lstStyle/>
          <a:p>
            <a:r>
              <a:rPr lang="en-US" altLang="ja-JP" dirty="0"/>
              <a:t>【</a:t>
            </a:r>
            <a:r>
              <a:rPr lang="ja-JP" altLang="en-US" dirty="0"/>
              <a:t>技術の概要</a:t>
            </a:r>
            <a:r>
              <a:rPr lang="en-US" altLang="ja-JP" dirty="0"/>
              <a:t>】</a:t>
            </a:r>
          </a:p>
        </p:txBody>
      </p:sp>
      <p:sp>
        <p:nvSpPr>
          <p:cNvPr id="19" name="四角形吹き出し 18">
            <a:extLst>
              <a:ext uri="{FF2B5EF4-FFF2-40B4-BE49-F238E27FC236}">
                <a16:creationId xmlns:a16="http://schemas.microsoft.com/office/drawing/2014/main" id="{A5A7508E-9522-6CB3-4086-A4FF442FEF58}"/>
              </a:ext>
            </a:extLst>
          </p:cNvPr>
          <p:cNvSpPr/>
          <p:nvPr/>
        </p:nvSpPr>
        <p:spPr>
          <a:xfrm>
            <a:off x="111602" y="5833755"/>
            <a:ext cx="10712722" cy="1157916"/>
          </a:xfrm>
          <a:prstGeom prst="wedgeRectCallout">
            <a:avLst>
              <a:gd name="adj1" fmla="val -48647"/>
              <a:gd name="adj2" fmla="val -32457"/>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rgbClr val="A50021"/>
                </a:solidFill>
                <a:latin typeface="メイリオ" panose="020B0604030504040204" pitchFamily="50" charset="-128"/>
                <a:ea typeface="メイリオ" panose="020B0604030504040204" pitchFamily="50" charset="-128"/>
              </a:rPr>
              <a:t>技術について</a:t>
            </a:r>
            <a:r>
              <a:rPr lang="ja-JP" altLang="en-US" sz="2000" dirty="0">
                <a:solidFill>
                  <a:srgbClr val="A50021"/>
                </a:solidFill>
                <a:latin typeface="メイリオ" panose="020B0604030504040204" pitchFamily="50" charset="-128"/>
                <a:ea typeface="メイリオ" panose="020B0604030504040204" pitchFamily="50" charset="-128"/>
              </a:rPr>
              <a:t>、</a:t>
            </a:r>
            <a:r>
              <a:rPr kumimoji="1" lang="ja-JP" altLang="en-US" sz="2000" dirty="0">
                <a:solidFill>
                  <a:srgbClr val="A50021"/>
                </a:solidFill>
                <a:latin typeface="メイリオ" panose="020B0604030504040204" pitchFamily="50" charset="-128"/>
                <a:ea typeface="メイリオ" panose="020B0604030504040204" pitchFamily="50" charset="-128"/>
              </a:rPr>
              <a:t>図・表</a:t>
            </a:r>
            <a:r>
              <a:rPr lang="ja-JP" altLang="en-US" sz="2000" dirty="0">
                <a:solidFill>
                  <a:srgbClr val="A50021"/>
                </a:solidFill>
                <a:latin typeface="メイリオ" panose="020B0604030504040204" pitchFamily="50" charset="-128"/>
                <a:ea typeface="メイリオ" panose="020B0604030504040204" pitchFamily="50" charset="-128"/>
              </a:rPr>
              <a:t>・</a:t>
            </a:r>
            <a:r>
              <a:rPr kumimoji="1" lang="ja-JP" altLang="en-US" sz="2000" dirty="0">
                <a:solidFill>
                  <a:srgbClr val="A50021"/>
                </a:solidFill>
                <a:latin typeface="メイリオ" panose="020B0604030504040204" pitchFamily="50" charset="-128"/>
                <a:ea typeface="メイリオ" panose="020B0604030504040204" pitchFamily="50" charset="-128"/>
              </a:rPr>
              <a:t>文書などを用いて</a:t>
            </a:r>
            <a:r>
              <a:rPr lang="ja-JP" altLang="en-US" sz="2000" dirty="0">
                <a:solidFill>
                  <a:srgbClr val="A50021"/>
                </a:solidFill>
                <a:latin typeface="メイリオ" panose="020B0604030504040204" pitchFamily="50" charset="-128"/>
                <a:ea typeface="メイリオ" panose="020B0604030504040204" pitchFamily="50" charset="-128"/>
              </a:rPr>
              <a:t>説明してください。</a:t>
            </a:r>
            <a:endParaRPr kumimoji="1" lang="en-US" altLang="ja-JP" sz="2000" dirty="0">
              <a:solidFill>
                <a:srgbClr val="A50021"/>
              </a:solidFill>
              <a:latin typeface="メイリオ" panose="020B0604030504040204" pitchFamily="50" charset="-128"/>
              <a:ea typeface="メイリオ" panose="020B0604030504040204" pitchFamily="50" charset="-128"/>
            </a:endParaRPr>
          </a:p>
          <a:p>
            <a:r>
              <a:rPr lang="ja-JP" altLang="en-US" sz="2000" dirty="0">
                <a:solidFill>
                  <a:srgbClr val="A50021"/>
                </a:solidFill>
                <a:latin typeface="メイリオ" panose="020B0604030504040204" pitchFamily="50" charset="-128"/>
                <a:ea typeface="メイリオ" panose="020B0604030504040204" pitchFamily="50" charset="-128"/>
              </a:rPr>
              <a:t>注）本資料は、東京都環境局</a:t>
            </a:r>
            <a:r>
              <a:rPr lang="en-US" altLang="ja-JP" sz="2000" dirty="0">
                <a:solidFill>
                  <a:srgbClr val="A50021"/>
                </a:solidFill>
                <a:latin typeface="メイリオ" panose="020B0604030504040204" pitchFamily="50" charset="-128"/>
                <a:ea typeface="メイリオ" panose="020B0604030504040204" pitchFamily="50" charset="-128"/>
              </a:rPr>
              <a:t>HP</a:t>
            </a:r>
            <a:r>
              <a:rPr lang="ja-JP" altLang="en-US" sz="2000" dirty="0">
                <a:solidFill>
                  <a:srgbClr val="A50021"/>
                </a:solidFill>
                <a:latin typeface="メイリオ" panose="020B0604030504040204" pitchFamily="50" charset="-128"/>
                <a:ea typeface="メイリオ" panose="020B0604030504040204" pitchFamily="50" charset="-128"/>
              </a:rPr>
              <a:t>に掲載するため、公表可能な事項のみとしてください。</a:t>
            </a:r>
            <a:endParaRPr lang="en-US" altLang="ja-JP" sz="2000" dirty="0">
              <a:solidFill>
                <a:srgbClr val="A50021"/>
              </a:solidFill>
              <a:latin typeface="メイリオ" panose="020B0604030504040204" pitchFamily="50" charset="-128"/>
              <a:ea typeface="メイリオ" panose="020B0604030504040204" pitchFamily="50" charset="-128"/>
            </a:endParaRPr>
          </a:p>
        </p:txBody>
      </p:sp>
      <p:sp>
        <p:nvSpPr>
          <p:cNvPr id="23" name="四角形吹き出し 16">
            <a:extLst>
              <a:ext uri="{FF2B5EF4-FFF2-40B4-BE49-F238E27FC236}">
                <a16:creationId xmlns:a16="http://schemas.microsoft.com/office/drawing/2014/main" id="{C886F97A-5C3E-541E-354F-4CF83A1C43E6}"/>
              </a:ext>
            </a:extLst>
          </p:cNvPr>
          <p:cNvSpPr/>
          <p:nvPr/>
        </p:nvSpPr>
        <p:spPr>
          <a:xfrm>
            <a:off x="664927" y="2833043"/>
            <a:ext cx="4858018" cy="1170960"/>
          </a:xfrm>
          <a:prstGeom prst="roundRect">
            <a:avLst>
              <a:gd name="adj" fmla="val 5478"/>
            </a:avLst>
          </a:prstGeom>
          <a:solidFill>
            <a:schemeClr val="accent4">
              <a:lumMod val="20000"/>
              <a:lumOff val="80000"/>
            </a:schemeClr>
          </a:solidFill>
          <a:ln w="38100">
            <a:noFill/>
            <a:headEnd type="arrow"/>
          </a:ln>
        </p:spPr>
        <p:style>
          <a:lnRef idx="2">
            <a:schemeClr val="accent1">
              <a:shade val="50000"/>
            </a:schemeClr>
          </a:lnRef>
          <a:fillRef idx="1">
            <a:schemeClr val="accent1"/>
          </a:fillRef>
          <a:effectRef idx="0">
            <a:schemeClr val="accent1"/>
          </a:effectRef>
          <a:fontRef idx="minor">
            <a:schemeClr val="lt1"/>
          </a:fontRef>
        </p:style>
        <p:txBody>
          <a:bodyPr lIns="180000" tIns="108000" rIns="72000" bIns="108000" numCol="1" rtlCol="0" anchor="ctr"/>
          <a:lstStyle/>
          <a:p>
            <a:pPr>
              <a:lnSpc>
                <a:spcPct val="120000"/>
              </a:lnSpc>
              <a:spcAft>
                <a:spcPts val="600"/>
              </a:spcAft>
            </a:pPr>
            <a:r>
              <a:rPr lang="ja-JP" altLang="en-US" sz="1600" dirty="0">
                <a:solidFill>
                  <a:srgbClr val="A50021"/>
                </a:solidFill>
                <a:effectLst/>
                <a:latin typeface="メイリオ" panose="020B0604030504040204" pitchFamily="50" charset="-128"/>
                <a:ea typeface="メイリオ" panose="020B0604030504040204" pitchFamily="50" charset="-128"/>
                <a:cs typeface="Times New Roman" panose="02020603050405020304" pitchFamily="18" charset="0"/>
              </a:rPr>
              <a:t>可能な施工条件を操業①・②、廃業①～④、</a:t>
            </a:r>
            <a:br>
              <a:rPr lang="en-US" altLang="ja-JP" sz="1600" dirty="0">
                <a:solidFill>
                  <a:srgbClr val="A50021"/>
                </a:solidFill>
                <a:effectLst/>
                <a:latin typeface="メイリオ" panose="020B0604030504040204" pitchFamily="50" charset="-128"/>
                <a:ea typeface="メイリオ" panose="020B0604030504040204" pitchFamily="50" charset="-128"/>
                <a:cs typeface="Times New Roman" panose="02020603050405020304" pitchFamily="18" charset="0"/>
              </a:rPr>
            </a:br>
            <a:r>
              <a:rPr lang="ja-JP" altLang="en-US" sz="1600" dirty="0">
                <a:solidFill>
                  <a:srgbClr val="A50021"/>
                </a:solidFill>
                <a:effectLst/>
                <a:latin typeface="メイリオ" panose="020B0604030504040204" pitchFamily="50" charset="-128"/>
                <a:ea typeface="メイリオ" panose="020B0604030504040204" pitchFamily="50" charset="-128"/>
                <a:cs typeface="Times New Roman" panose="02020603050405020304" pitchFamily="18" charset="0"/>
              </a:rPr>
              <a:t>汚染状況のケース⑰～⑳をそれぞれ選択し記載</a:t>
            </a:r>
            <a:endParaRPr kumimoji="1" lang="ja-JP" altLang="en-US" sz="1600" dirty="0">
              <a:solidFill>
                <a:srgbClr val="A50021"/>
              </a:solidFill>
              <a:latin typeface="メイリオ" panose="020B0604030504040204" pitchFamily="50" charset="-128"/>
              <a:ea typeface="メイリオ" panose="020B0604030504040204" pitchFamily="50" charset="-128"/>
            </a:endParaRPr>
          </a:p>
          <a:p>
            <a:pPr>
              <a:lnSpc>
                <a:spcPct val="120000"/>
              </a:lnSpc>
            </a:pPr>
            <a:r>
              <a:rPr kumimoji="1" lang="ja-JP" altLang="en-US" sz="1600" dirty="0">
                <a:solidFill>
                  <a:srgbClr val="A50021"/>
                </a:solidFill>
                <a:latin typeface="メイリオ" panose="020B0604030504040204" pitchFamily="50" charset="-128"/>
                <a:ea typeface="メイリオ" panose="020B0604030504040204" pitchFamily="50" charset="-128"/>
              </a:rPr>
              <a:t>複数の場合にも適用できる場合は すべて記載</a:t>
            </a:r>
          </a:p>
        </p:txBody>
      </p:sp>
      <p:sp>
        <p:nvSpPr>
          <p:cNvPr id="30" name="フリーフォーム: 図形 29">
            <a:extLst>
              <a:ext uri="{FF2B5EF4-FFF2-40B4-BE49-F238E27FC236}">
                <a16:creationId xmlns:a16="http://schemas.microsoft.com/office/drawing/2014/main" id="{15838218-874C-3DA1-D0FA-040F6DAA45A7}"/>
              </a:ext>
            </a:extLst>
          </p:cNvPr>
          <p:cNvSpPr/>
          <p:nvPr/>
        </p:nvSpPr>
        <p:spPr>
          <a:xfrm>
            <a:off x="168304" y="891637"/>
            <a:ext cx="496623" cy="2198686"/>
          </a:xfrm>
          <a:custGeom>
            <a:avLst/>
            <a:gdLst>
              <a:gd name="connsiteX0" fmla="*/ 0 w 2111432"/>
              <a:gd name="connsiteY0" fmla="*/ 0 h 1529542"/>
              <a:gd name="connsiteX1" fmla="*/ 0 w 2111432"/>
              <a:gd name="connsiteY1" fmla="*/ 1521229 h 1529542"/>
              <a:gd name="connsiteX2" fmla="*/ 2111432 w 2111432"/>
              <a:gd name="connsiteY2" fmla="*/ 1521229 h 1529542"/>
              <a:gd name="connsiteX3" fmla="*/ 2103120 w 2111432"/>
              <a:gd name="connsiteY3" fmla="*/ 1529542 h 1529542"/>
            </a:gdLst>
            <a:ahLst/>
            <a:cxnLst>
              <a:cxn ang="0">
                <a:pos x="connsiteX0" y="connsiteY0"/>
              </a:cxn>
              <a:cxn ang="0">
                <a:pos x="connsiteX1" y="connsiteY1"/>
              </a:cxn>
              <a:cxn ang="0">
                <a:pos x="connsiteX2" y="connsiteY2"/>
              </a:cxn>
              <a:cxn ang="0">
                <a:pos x="connsiteX3" y="connsiteY3"/>
              </a:cxn>
            </a:cxnLst>
            <a:rect l="l" t="t" r="r" b="b"/>
            <a:pathLst>
              <a:path w="2111432" h="1529542">
                <a:moveTo>
                  <a:pt x="0" y="0"/>
                </a:moveTo>
                <a:lnTo>
                  <a:pt x="0" y="1521229"/>
                </a:lnTo>
                <a:lnTo>
                  <a:pt x="2111432" y="1521229"/>
                </a:lnTo>
                <a:lnTo>
                  <a:pt x="2103120" y="1529542"/>
                </a:lnTo>
              </a:path>
            </a:pathLst>
          </a:custGeom>
          <a:noFill/>
          <a:ln w="66675">
            <a:solidFill>
              <a:srgbClr val="8A4264"/>
            </a:solidFill>
            <a:prstDash val="sysDash"/>
            <a:tailEnd type="triangle" w="lg"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FB6C6761-6E13-E421-899B-3EFF2D290794}"/>
              </a:ext>
            </a:extLst>
          </p:cNvPr>
          <p:cNvSpPr txBox="1"/>
          <p:nvPr/>
        </p:nvSpPr>
        <p:spPr>
          <a:xfrm>
            <a:off x="1558212" y="1051886"/>
            <a:ext cx="4803174" cy="646331"/>
          </a:xfrm>
          <a:prstGeom prst="rect">
            <a:avLst/>
          </a:prstGeom>
          <a:noFill/>
          <a:ln>
            <a:solidFill>
              <a:schemeClr val="tx2"/>
            </a:solidFill>
          </a:ln>
        </p:spPr>
        <p:txBody>
          <a:bodyPr wrap="square" rtlCol="0">
            <a:spAutoFit/>
          </a:bodyPr>
          <a:lstStyle/>
          <a:p>
            <a:r>
              <a:rPr kumimoji="1" lang="ja-JP" altLang="en-US" dirty="0"/>
              <a:t>技術の種類：</a:t>
            </a:r>
            <a:r>
              <a:rPr kumimoji="1" lang="ja-JP" altLang="en-US" b="1" dirty="0">
                <a:solidFill>
                  <a:srgbClr val="006600"/>
                </a:solidFill>
                <a:latin typeface="メイリオ" panose="020B0604030504040204" pitchFamily="50" charset="-128"/>
                <a:ea typeface="メイリオ" panose="020B0604030504040204" pitchFamily="50" charset="-128"/>
              </a:rPr>
              <a:t> </a:t>
            </a:r>
            <a:r>
              <a:rPr kumimoji="1" lang="ja-JP" altLang="en-US" dirty="0">
                <a:solidFill>
                  <a:srgbClr val="A50021"/>
                </a:solidFill>
                <a:latin typeface="メイリオ" panose="020B0604030504040204" pitchFamily="50" charset="-128"/>
                <a:ea typeface="メイリオ" panose="020B0604030504040204" pitchFamily="50" charset="-128"/>
              </a:rPr>
              <a:t>＊の技術</a:t>
            </a:r>
            <a:r>
              <a:rPr kumimoji="1" lang="ja-JP" altLang="en-US">
                <a:solidFill>
                  <a:srgbClr val="A50021"/>
                </a:solidFill>
                <a:latin typeface="メイリオ" panose="020B0604030504040204" pitchFamily="50" charset="-128"/>
                <a:ea typeface="メイリオ" panose="020B0604030504040204" pitchFamily="50" charset="-128"/>
              </a:rPr>
              <a:t>の種類から</a:t>
            </a:r>
            <a:r>
              <a:rPr kumimoji="1" lang="ja-JP" altLang="en-US" dirty="0">
                <a:solidFill>
                  <a:srgbClr val="A50021"/>
                </a:solidFill>
                <a:latin typeface="メイリオ" panose="020B0604030504040204" pitchFamily="50" charset="-128"/>
                <a:ea typeface="メイリオ" panose="020B0604030504040204" pitchFamily="50" charset="-128"/>
              </a:rPr>
              <a:t>選択して記載</a:t>
            </a:r>
            <a:endParaRPr kumimoji="1" lang="ja-JP" altLang="en-US" dirty="0">
              <a:solidFill>
                <a:srgbClr val="A50021"/>
              </a:solidFill>
            </a:endParaRPr>
          </a:p>
        </p:txBody>
      </p:sp>
      <p:sp>
        <p:nvSpPr>
          <p:cNvPr id="34" name="テキスト ボックス 33">
            <a:extLst>
              <a:ext uri="{FF2B5EF4-FFF2-40B4-BE49-F238E27FC236}">
                <a16:creationId xmlns:a16="http://schemas.microsoft.com/office/drawing/2014/main" id="{7BC4BF16-29CC-762C-DF8C-183527CD0FD6}"/>
              </a:ext>
            </a:extLst>
          </p:cNvPr>
          <p:cNvSpPr txBox="1"/>
          <p:nvPr/>
        </p:nvSpPr>
        <p:spPr>
          <a:xfrm>
            <a:off x="67938" y="604981"/>
            <a:ext cx="1490274" cy="400110"/>
          </a:xfrm>
          <a:prstGeom prst="rect">
            <a:avLst/>
          </a:prstGeom>
          <a:solidFill>
            <a:schemeClr val="accent5"/>
          </a:solidFill>
        </p:spPr>
        <p:txBody>
          <a:bodyPr wrap="square" rtlCol="0">
            <a:spAutoFit/>
          </a:bodyPr>
          <a:lstStyle/>
          <a:p>
            <a:r>
              <a:rPr kumimoji="1" lang="ja-JP" altLang="en-US" sz="2000" b="1" dirty="0">
                <a:solidFill>
                  <a:schemeClr val="bg1"/>
                </a:solidFill>
              </a:rPr>
              <a:t>操業○○○</a:t>
            </a:r>
          </a:p>
        </p:txBody>
      </p:sp>
      <p:sp>
        <p:nvSpPr>
          <p:cNvPr id="35" name="正方形/長方形 34">
            <a:extLst>
              <a:ext uri="{FF2B5EF4-FFF2-40B4-BE49-F238E27FC236}">
                <a16:creationId xmlns:a16="http://schemas.microsoft.com/office/drawing/2014/main" id="{45392B20-866D-5E85-8B36-569FB6CC4677}"/>
              </a:ext>
            </a:extLst>
          </p:cNvPr>
          <p:cNvSpPr/>
          <p:nvPr/>
        </p:nvSpPr>
        <p:spPr>
          <a:xfrm>
            <a:off x="65314" y="1466363"/>
            <a:ext cx="6296072" cy="11955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800" b="1" dirty="0">
                <a:solidFill>
                  <a:srgbClr val="006600"/>
                </a:solidFill>
                <a:latin typeface="メイリオ" panose="020B0604030504040204" pitchFamily="50" charset="-128"/>
                <a:ea typeface="メイリオ" panose="020B0604030504040204" pitchFamily="50" charset="-128"/>
              </a:rPr>
              <a:t>　</a:t>
            </a:r>
            <a:r>
              <a:rPr lang="ja-JP" altLang="en-US" sz="1800" dirty="0">
                <a:solidFill>
                  <a:srgbClr val="A50021"/>
                </a:solidFill>
                <a:latin typeface="メイリオ" panose="020B0604030504040204" pitchFamily="50" charset="-128"/>
                <a:ea typeface="メイリオ" panose="020B0604030504040204" pitchFamily="50" charset="-128"/>
              </a:rPr>
              <a:t>申請書 別紙１施工技術の概要を記載</a:t>
            </a:r>
            <a:endParaRPr lang="en-US" altLang="ja-JP" sz="1800" dirty="0">
              <a:solidFill>
                <a:srgbClr val="A50021"/>
              </a:solidFill>
              <a:latin typeface="メイリオ" panose="020B0604030504040204" pitchFamily="50" charset="-128"/>
              <a:ea typeface="メイリオ" panose="020B0604030504040204" pitchFamily="50" charset="-128"/>
            </a:endParaRPr>
          </a:p>
        </p:txBody>
      </p:sp>
      <p:graphicFrame>
        <p:nvGraphicFramePr>
          <p:cNvPr id="7" name="表 6">
            <a:extLst>
              <a:ext uri="{FF2B5EF4-FFF2-40B4-BE49-F238E27FC236}">
                <a16:creationId xmlns:a16="http://schemas.microsoft.com/office/drawing/2014/main" id="{6B81C428-19CC-6C6F-38DB-47EEA571F84D}"/>
              </a:ext>
            </a:extLst>
          </p:cNvPr>
          <p:cNvGraphicFramePr>
            <a:graphicFrameLocks noGrp="1"/>
          </p:cNvGraphicFramePr>
          <p:nvPr>
            <p:extLst>
              <p:ext uri="{D42A27DB-BD31-4B8C-83A1-F6EECF244321}">
                <p14:modId xmlns:p14="http://schemas.microsoft.com/office/powerpoint/2010/main" val="865797615"/>
              </p:ext>
            </p:extLst>
          </p:nvPr>
        </p:nvGraphicFramePr>
        <p:xfrm>
          <a:off x="5612098" y="2871426"/>
          <a:ext cx="6514588" cy="3210560"/>
        </p:xfrm>
        <a:graphic>
          <a:graphicData uri="http://schemas.openxmlformats.org/drawingml/2006/table">
            <a:tbl>
              <a:tblPr firstRow="1" bandRow="1">
                <a:tableStyleId>{00A15C55-8517-42AA-B614-E9B94910E393}</a:tableStyleId>
              </a:tblPr>
              <a:tblGrid>
                <a:gridCol w="3476272">
                  <a:extLst>
                    <a:ext uri="{9D8B030D-6E8A-4147-A177-3AD203B41FA5}">
                      <a16:colId xmlns:a16="http://schemas.microsoft.com/office/drawing/2014/main" val="963894120"/>
                    </a:ext>
                  </a:extLst>
                </a:gridCol>
                <a:gridCol w="3038316">
                  <a:extLst>
                    <a:ext uri="{9D8B030D-6E8A-4147-A177-3AD203B41FA5}">
                      <a16:colId xmlns:a16="http://schemas.microsoft.com/office/drawing/2014/main" val="1663124976"/>
                    </a:ext>
                  </a:extLst>
                </a:gridCol>
              </a:tblGrid>
              <a:tr h="370840">
                <a:tc>
                  <a:txBody>
                    <a:bodyPr/>
                    <a:lstStyle/>
                    <a:p>
                      <a:r>
                        <a:rPr kumimoji="1" lang="ja-JP" altLang="en-US" sz="1600" b="0" dirty="0">
                          <a:solidFill>
                            <a:schemeClr val="tx1"/>
                          </a:solidFill>
                          <a:latin typeface="メイリオ" panose="020B0604030504040204" pitchFamily="50" charset="-128"/>
                          <a:ea typeface="メイリオ" panose="020B0604030504040204" pitchFamily="50" charset="-128"/>
                        </a:rPr>
                        <a:t>＊技術の種類</a:t>
                      </a:r>
                    </a:p>
                  </a:txBody>
                  <a:tcPr/>
                </a:tc>
                <a:tc>
                  <a:txBody>
                    <a:bodyPr/>
                    <a:lstStyle/>
                    <a:p>
                      <a:r>
                        <a:rPr kumimoji="1" lang="ja-JP" altLang="en-US" sz="1400" b="0" dirty="0">
                          <a:solidFill>
                            <a:schemeClr val="tx1"/>
                          </a:solidFill>
                          <a:latin typeface="メイリオ" panose="020B0604030504040204" pitchFamily="50" charset="-128"/>
                          <a:ea typeface="メイリオ" panose="020B0604030504040204" pitchFamily="50" charset="-128"/>
                        </a:rPr>
                        <a:t>条例指針で定める措置</a:t>
                      </a:r>
                    </a:p>
                  </a:txBody>
                  <a:tcPr/>
                </a:tc>
                <a:extLst>
                  <a:ext uri="{0D108BD9-81ED-4DB2-BD59-A6C34878D82A}">
                    <a16:rowId xmlns:a16="http://schemas.microsoft.com/office/drawing/2014/main" val="11911221"/>
                  </a:ext>
                </a:extLst>
              </a:tr>
              <a:tr h="370840">
                <a:tc>
                  <a:txBody>
                    <a:bodyPr/>
                    <a:lstStyle/>
                    <a:p>
                      <a:r>
                        <a:rPr kumimoji="1" lang="ja-JP" altLang="en-US" sz="1600" dirty="0">
                          <a:latin typeface="メイリオ" panose="020B0604030504040204" pitchFamily="50" charset="-128"/>
                          <a:ea typeface="メイリオ" panose="020B0604030504040204" pitchFamily="50" charset="-128"/>
                        </a:rPr>
                        <a:t>原位置浄化（土壌ガス吸引／地下水揚水／生物的分解／化学的分解）</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baseline="0" dirty="0">
                          <a:solidFill>
                            <a:schemeClr val="dk1"/>
                          </a:solidFill>
                          <a:latin typeface="メイリオ" panose="020B0604030504040204" pitchFamily="50" charset="-128"/>
                          <a:ea typeface="メイリオ" panose="020B0604030504040204" pitchFamily="50" charset="-128"/>
                          <a:cs typeface="+mn-cs"/>
                        </a:rPr>
                        <a:t>第二溶出量基準超過を超える汚染土壌の原位置での浄化による除去	</a:t>
                      </a:r>
                    </a:p>
                  </a:txBody>
                  <a:tcPr/>
                </a:tc>
                <a:extLst>
                  <a:ext uri="{0D108BD9-81ED-4DB2-BD59-A6C34878D82A}">
                    <a16:rowId xmlns:a16="http://schemas.microsoft.com/office/drawing/2014/main" val="2046586651"/>
                  </a:ext>
                </a:extLst>
              </a:tr>
              <a:tr h="370840">
                <a:tc>
                  <a:txBody>
                    <a:bodyPr/>
                    <a:lstStyle/>
                    <a:p>
                      <a:r>
                        <a:rPr kumimoji="1" lang="ja-JP" altLang="en-US" sz="1600" dirty="0">
                          <a:latin typeface="メイリオ" panose="020B0604030504040204" pitchFamily="50" charset="-128"/>
                          <a:ea typeface="メイリオ" panose="020B0604030504040204" pitchFamily="50" charset="-128"/>
                        </a:rPr>
                        <a:t>地下水浄化（土壌ガス吸引／地下水揚水／生物的分解／化学的分解）</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baseline="0" dirty="0">
                          <a:solidFill>
                            <a:schemeClr val="dk1"/>
                          </a:solidFill>
                          <a:latin typeface="メイリオ" panose="020B0604030504040204" pitchFamily="50" charset="-128"/>
                          <a:ea typeface="メイリオ" panose="020B0604030504040204" pitchFamily="50" charset="-128"/>
                          <a:cs typeface="+mn-cs"/>
                        </a:rPr>
                        <a:t>第二地下水基準を超える地下水の浄化</a:t>
                      </a:r>
                    </a:p>
                  </a:txBody>
                  <a:tcPr/>
                </a:tc>
                <a:extLst>
                  <a:ext uri="{0D108BD9-81ED-4DB2-BD59-A6C34878D82A}">
                    <a16:rowId xmlns:a16="http://schemas.microsoft.com/office/drawing/2014/main" val="4255109704"/>
                  </a:ext>
                </a:extLst>
              </a:tr>
              <a:tr h="370840">
                <a:tc>
                  <a:txBody>
                    <a:bodyPr/>
                    <a:lstStyle/>
                    <a:p>
                      <a:r>
                        <a:rPr kumimoji="1" lang="ja-JP" altLang="en-US" sz="1600" dirty="0">
                          <a:latin typeface="メイリオ" panose="020B0604030504040204" pitchFamily="50" charset="-128"/>
                          <a:ea typeface="メイリオ" panose="020B0604030504040204" pitchFamily="50" charset="-128"/>
                        </a:rPr>
                        <a:t>揚水施設／透過性地下水浄化壁</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baseline="0" dirty="0">
                          <a:solidFill>
                            <a:schemeClr val="dk1"/>
                          </a:solidFill>
                          <a:latin typeface="メイリオ" panose="020B0604030504040204" pitchFamily="50" charset="-128"/>
                          <a:ea typeface="メイリオ" panose="020B0604030504040204" pitchFamily="50" charset="-128"/>
                          <a:cs typeface="+mn-cs"/>
                        </a:rPr>
                        <a:t>地下水汚染の拡大の防止 	</a:t>
                      </a:r>
                    </a:p>
                  </a:txBody>
                  <a:tcPr/>
                </a:tc>
                <a:extLst>
                  <a:ext uri="{0D108BD9-81ED-4DB2-BD59-A6C34878D82A}">
                    <a16:rowId xmlns:a16="http://schemas.microsoft.com/office/drawing/2014/main" val="2854482145"/>
                  </a:ext>
                </a:extLst>
              </a:tr>
              <a:tr h="370840">
                <a:tc>
                  <a:txBody>
                    <a:bodyPr/>
                    <a:lstStyle/>
                    <a:p>
                      <a:r>
                        <a:rPr kumimoji="1" lang="ja-JP" altLang="en-US" sz="1600" dirty="0">
                          <a:latin typeface="メイリオ" panose="020B0604030504040204" pitchFamily="50" charset="-128"/>
                          <a:ea typeface="メイリオ" panose="020B0604030504040204" pitchFamily="50" charset="-128"/>
                        </a:rPr>
                        <a:t>原位置封じ込め／遮水工封じ込め／遮断工封じ込め</a:t>
                      </a:r>
                    </a:p>
                  </a:txBody>
                  <a:tcPr/>
                </a:tc>
                <a:tc>
                  <a:txBody>
                    <a:bodyPr/>
                    <a:lstStyle/>
                    <a:p>
                      <a:r>
                        <a:rPr kumimoji="1" lang="ja-JP" altLang="en-US" sz="1400" dirty="0">
                          <a:latin typeface="メイリオ" panose="020B0604030504040204" pitchFamily="50" charset="-128"/>
                          <a:ea typeface="メイリオ" panose="020B0604030504040204" pitchFamily="50" charset="-128"/>
                        </a:rPr>
                        <a:t>封じ込め</a:t>
                      </a:r>
                    </a:p>
                  </a:txBody>
                  <a:tcPr/>
                </a:tc>
                <a:extLst>
                  <a:ext uri="{0D108BD9-81ED-4DB2-BD59-A6C34878D82A}">
                    <a16:rowId xmlns:a16="http://schemas.microsoft.com/office/drawing/2014/main" val="2897828100"/>
                  </a:ext>
                </a:extLst>
              </a:tr>
              <a:tr h="370840">
                <a:tc>
                  <a:txBody>
                    <a:bodyPr/>
                    <a:lstStyle/>
                    <a:p>
                      <a:r>
                        <a:rPr kumimoji="1" lang="ja-JP" altLang="en-US" sz="1600" dirty="0">
                          <a:latin typeface="メイリオ" panose="020B0604030504040204" pitchFamily="50" charset="-128"/>
                          <a:ea typeface="メイリオ" panose="020B0604030504040204" pitchFamily="50" charset="-128"/>
                        </a:rPr>
                        <a:t>原位置不溶化／不溶化埋戻し</a:t>
                      </a:r>
                      <a:endParaRPr kumimoji="1" lang="en-US" altLang="ja-JP" sz="1600" dirty="0">
                        <a:latin typeface="メイリオ" panose="020B0604030504040204" pitchFamily="50" charset="-128"/>
                        <a:ea typeface="メイリオ" panose="020B0604030504040204" pitchFamily="50" charset="-128"/>
                      </a:endParaRPr>
                    </a:p>
                  </a:txBody>
                  <a:tcPr/>
                </a:tc>
                <a:tc>
                  <a:txBody>
                    <a:bodyPr/>
                    <a:lstStyle/>
                    <a:p>
                      <a:r>
                        <a:rPr kumimoji="1" lang="ja-JP" altLang="en-US" sz="1400" dirty="0">
                          <a:latin typeface="メイリオ" panose="020B0604030504040204" pitchFamily="50" charset="-128"/>
                          <a:ea typeface="メイリオ" panose="020B0604030504040204" pitchFamily="50" charset="-128"/>
                        </a:rPr>
                        <a:t>不溶化　</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本事業による実証については、第二溶出量基準を超える土壌での提案も可</a:t>
                      </a:r>
                    </a:p>
                  </a:txBody>
                  <a:tcPr/>
                </a:tc>
                <a:extLst>
                  <a:ext uri="{0D108BD9-81ED-4DB2-BD59-A6C34878D82A}">
                    <a16:rowId xmlns:a16="http://schemas.microsoft.com/office/drawing/2014/main" val="109346246"/>
                  </a:ext>
                </a:extLst>
              </a:tr>
            </a:tbl>
          </a:graphicData>
        </a:graphic>
      </p:graphicFrame>
      <p:sp>
        <p:nvSpPr>
          <p:cNvPr id="10" name="テキスト ボックス 9">
            <a:extLst>
              <a:ext uri="{FF2B5EF4-FFF2-40B4-BE49-F238E27FC236}">
                <a16:creationId xmlns:a16="http://schemas.microsoft.com/office/drawing/2014/main" id="{EA378F5A-8740-97F7-B206-92CCEC0AFEB7}"/>
              </a:ext>
            </a:extLst>
          </p:cNvPr>
          <p:cNvSpPr txBox="1"/>
          <p:nvPr/>
        </p:nvSpPr>
        <p:spPr>
          <a:xfrm>
            <a:off x="1658579" y="610205"/>
            <a:ext cx="1490274" cy="400110"/>
          </a:xfrm>
          <a:prstGeom prst="rect">
            <a:avLst/>
          </a:prstGeom>
          <a:solidFill>
            <a:schemeClr val="accent5"/>
          </a:solidFill>
        </p:spPr>
        <p:txBody>
          <a:bodyPr wrap="square" rtlCol="0">
            <a:spAutoFit/>
          </a:bodyPr>
          <a:lstStyle/>
          <a:p>
            <a:r>
              <a:rPr lang="ja-JP" altLang="en-US" sz="2000" b="1" dirty="0">
                <a:solidFill>
                  <a:schemeClr val="bg1"/>
                </a:solidFill>
              </a:rPr>
              <a:t>廃業</a:t>
            </a:r>
            <a:r>
              <a:rPr kumimoji="1" lang="ja-JP" altLang="en-US" sz="2000" b="1" dirty="0">
                <a:solidFill>
                  <a:schemeClr val="bg1"/>
                </a:solidFill>
              </a:rPr>
              <a:t>○○○</a:t>
            </a:r>
          </a:p>
        </p:txBody>
      </p:sp>
      <p:sp>
        <p:nvSpPr>
          <p:cNvPr id="11" name="テキスト ボックス 10">
            <a:extLst>
              <a:ext uri="{FF2B5EF4-FFF2-40B4-BE49-F238E27FC236}">
                <a16:creationId xmlns:a16="http://schemas.microsoft.com/office/drawing/2014/main" id="{D6CFA015-87BA-7B93-9D74-B8FAA3832D95}"/>
              </a:ext>
            </a:extLst>
          </p:cNvPr>
          <p:cNvSpPr txBox="1"/>
          <p:nvPr/>
        </p:nvSpPr>
        <p:spPr>
          <a:xfrm>
            <a:off x="3214662" y="604981"/>
            <a:ext cx="3146724" cy="400110"/>
          </a:xfrm>
          <a:prstGeom prst="rect">
            <a:avLst/>
          </a:prstGeom>
          <a:solidFill>
            <a:schemeClr val="accent5"/>
          </a:solidFill>
        </p:spPr>
        <p:txBody>
          <a:bodyPr wrap="square" rtlCol="0">
            <a:spAutoFit/>
          </a:bodyPr>
          <a:lstStyle/>
          <a:p>
            <a:r>
              <a:rPr kumimoji="1" lang="ja-JP" altLang="en-US" sz="2000" b="1" dirty="0">
                <a:solidFill>
                  <a:schemeClr val="bg1"/>
                </a:solidFill>
              </a:rPr>
              <a:t>汚染状況○○○</a:t>
            </a:r>
          </a:p>
        </p:txBody>
      </p:sp>
      <p:sp>
        <p:nvSpPr>
          <p:cNvPr id="24" name="フリーフォーム: 図形 23">
            <a:extLst>
              <a:ext uri="{FF2B5EF4-FFF2-40B4-BE49-F238E27FC236}">
                <a16:creationId xmlns:a16="http://schemas.microsoft.com/office/drawing/2014/main" id="{C16DDCBA-2919-0CDF-20B6-6AD898430EFD}"/>
              </a:ext>
            </a:extLst>
          </p:cNvPr>
          <p:cNvSpPr/>
          <p:nvPr/>
        </p:nvSpPr>
        <p:spPr>
          <a:xfrm>
            <a:off x="5219651" y="1334279"/>
            <a:ext cx="496623" cy="1707954"/>
          </a:xfrm>
          <a:custGeom>
            <a:avLst/>
            <a:gdLst>
              <a:gd name="connsiteX0" fmla="*/ 0 w 2111432"/>
              <a:gd name="connsiteY0" fmla="*/ 0 h 1529542"/>
              <a:gd name="connsiteX1" fmla="*/ 0 w 2111432"/>
              <a:gd name="connsiteY1" fmla="*/ 1521229 h 1529542"/>
              <a:gd name="connsiteX2" fmla="*/ 2111432 w 2111432"/>
              <a:gd name="connsiteY2" fmla="*/ 1521229 h 1529542"/>
              <a:gd name="connsiteX3" fmla="*/ 2103120 w 2111432"/>
              <a:gd name="connsiteY3" fmla="*/ 1529542 h 1529542"/>
            </a:gdLst>
            <a:ahLst/>
            <a:cxnLst>
              <a:cxn ang="0">
                <a:pos x="connsiteX0" y="connsiteY0"/>
              </a:cxn>
              <a:cxn ang="0">
                <a:pos x="connsiteX1" y="connsiteY1"/>
              </a:cxn>
              <a:cxn ang="0">
                <a:pos x="connsiteX2" y="connsiteY2"/>
              </a:cxn>
              <a:cxn ang="0">
                <a:pos x="connsiteX3" y="connsiteY3"/>
              </a:cxn>
            </a:cxnLst>
            <a:rect l="l" t="t" r="r" b="b"/>
            <a:pathLst>
              <a:path w="2111432" h="1529542">
                <a:moveTo>
                  <a:pt x="0" y="0"/>
                </a:moveTo>
                <a:lnTo>
                  <a:pt x="0" y="1521229"/>
                </a:lnTo>
                <a:lnTo>
                  <a:pt x="2111432" y="1521229"/>
                </a:lnTo>
                <a:lnTo>
                  <a:pt x="2103120" y="1529542"/>
                </a:lnTo>
              </a:path>
            </a:pathLst>
          </a:custGeom>
          <a:noFill/>
          <a:ln w="66675">
            <a:solidFill>
              <a:srgbClr val="8A4264"/>
            </a:solidFill>
            <a:prstDash val="sysDash"/>
            <a:tailEnd type="triangle" w="lg"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458488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353</Words>
  <PresentationFormat>ワイド画面</PresentationFormat>
  <Paragraphs>46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2025-06-23T03:49:11Z</dcterms:created>
  <dcterms:modified xsi:type="dcterms:W3CDTF">2026-05-29T10:27:27Z</dcterms:modified>
</cp:coreProperties>
</file>