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257" r:id="rId2"/>
    <p:sldId id="265" r:id="rId3"/>
    <p:sldId id="258" r:id="rId4"/>
    <p:sldId id="259" r:id="rId5"/>
    <p:sldId id="261" r:id="rId6"/>
    <p:sldId id="260" r:id="rId7"/>
    <p:sldId id="263" r:id="rId8"/>
    <p:sldId id="264"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18038613-8ED5-474D-989E-E512F9E7D82F}" type="datetimeFigureOut">
              <a:rPr kumimoji="1" lang="ja-JP" altLang="en-US" smtClean="0"/>
              <a:t>2023/4/14</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178E42F4-8114-4188-A1FE-49FD0FA402F2}" type="slidenum">
              <a:rPr kumimoji="1" lang="ja-JP" altLang="en-US" smtClean="0"/>
              <a:t>‹#›</a:t>
            </a:fld>
            <a:endParaRPr kumimoji="1" lang="ja-JP" altLang="en-US"/>
          </a:p>
        </p:txBody>
      </p:sp>
    </p:spTree>
    <p:extLst>
      <p:ext uri="{BB962C8B-B14F-4D97-AF65-F5344CB8AC3E}">
        <p14:creationId xmlns:p14="http://schemas.microsoft.com/office/powerpoint/2010/main" val="66464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AB7BB29-598D-4E14-BB7A-0CEE5C2C5AC6}" type="datetimeFigureOut">
              <a:rPr kumimoji="1" lang="ja-JP" altLang="en-US" smtClean="0"/>
              <a:t>2023/4/14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8545687-47E8-488F-9EA7-43803B1D8DB2}" type="slidenum">
              <a:rPr kumimoji="1" lang="ja-JP" altLang="en-US" smtClean="0"/>
              <a:t>‹#›</a:t>
            </a:fld>
            <a:endParaRPr kumimoji="1" lang="ja-JP" altLang="en-US"/>
          </a:p>
        </p:txBody>
      </p:sp>
    </p:spTree>
    <p:extLst>
      <p:ext uri="{BB962C8B-B14F-4D97-AF65-F5344CB8AC3E}">
        <p14:creationId xmlns:p14="http://schemas.microsoft.com/office/powerpoint/2010/main" val="2958387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ja-JP" altLang="en-US" smtClean="0"/>
              <a:t>参考書式１</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3414592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ja-JP" altLang="en-US" smtClean="0"/>
              <a:t>参考書式１</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914534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ja-JP" altLang="en-US" smtClean="0"/>
              <a:t>参考書式１</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262484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ja-JP" altLang="en-US" smtClean="0"/>
              <a:t>参考書式１</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183794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ja-JP" altLang="en-US" smtClean="0"/>
              <a:t>参考書式１</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285866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ja-JP" altLang="en-US" smtClean="0"/>
              <a:t>参考書式１</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672562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ja-JP" altLang="en-US" smtClean="0"/>
              <a:t>参考書式１</a:t>
            </a:r>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161653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ja-JP" altLang="en-US" smtClean="0"/>
              <a:t>参考書式１</a:t>
            </a:r>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2980122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ja-JP" altLang="en-US" smtClean="0"/>
              <a:t>参考書式１</a:t>
            </a:r>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3698236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ja-JP" altLang="en-US" smtClean="0"/>
              <a:t>参考書式１</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3923583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ja-JP" altLang="en-US" smtClean="0"/>
              <a:t>参考書式１</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76750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smtClean="0"/>
              <a:t>参考書式１</a:t>
            </a:r>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5D2C2E-E3F5-4AE1-8C0A-EF48D54804D5}" type="slidenum">
              <a:rPr kumimoji="1" lang="ja-JP" altLang="en-US" smtClean="0"/>
              <a:t>‹#›</a:t>
            </a:fld>
            <a:endParaRPr kumimoji="1" lang="ja-JP" altLang="en-US"/>
          </a:p>
        </p:txBody>
      </p:sp>
    </p:spTree>
    <p:extLst>
      <p:ext uri="{BB962C8B-B14F-4D97-AF65-F5344CB8AC3E}">
        <p14:creationId xmlns:p14="http://schemas.microsoft.com/office/powerpoint/2010/main" val="3679778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122363"/>
            <a:ext cx="12192000" cy="2387600"/>
          </a:xfrm>
        </p:spPr>
        <p:txBody>
          <a:bodyPr/>
          <a:lstStyle/>
          <a:p>
            <a:r>
              <a:rPr lang="ja-JP" altLang="ja-JP" dirty="0" smtClean="0">
                <a:latin typeface="メイリオ" panose="020B0604030504040204" pitchFamily="50" charset="-128"/>
                <a:ea typeface="メイリオ" panose="020B0604030504040204" pitchFamily="50" charset="-128"/>
              </a:rPr>
              <a:t>提</a:t>
            </a:r>
            <a:r>
              <a:rPr lang="ja-JP" altLang="en-US" dirty="0" smtClean="0">
                <a:latin typeface="メイリオ" panose="020B0604030504040204" pitchFamily="50" charset="-128"/>
                <a:ea typeface="メイリオ" panose="020B0604030504040204" pitchFamily="50" charset="-128"/>
              </a:rPr>
              <a:t>　</a:t>
            </a:r>
            <a:r>
              <a:rPr lang="ja-JP" altLang="ja-JP" dirty="0" smtClean="0">
                <a:latin typeface="メイリオ" panose="020B0604030504040204" pitchFamily="50" charset="-128"/>
                <a:ea typeface="メイリオ" panose="020B0604030504040204" pitchFamily="50" charset="-128"/>
              </a:rPr>
              <a:t>案</a:t>
            </a:r>
            <a:r>
              <a:rPr lang="ja-JP" altLang="en-US" dirty="0" smtClean="0">
                <a:latin typeface="メイリオ" panose="020B0604030504040204" pitchFamily="50" charset="-128"/>
                <a:ea typeface="メイリオ" panose="020B0604030504040204" pitchFamily="50" charset="-128"/>
              </a:rPr>
              <a:t>　書</a:t>
            </a:r>
            <a:r>
              <a:rPr lang="en-US" altLang="ja-JP" dirty="0" smtClean="0">
                <a:latin typeface="メイリオ" panose="020B0604030504040204" pitchFamily="50" charset="-128"/>
                <a:ea typeface="メイリオ" panose="020B0604030504040204" pitchFamily="50" charset="-128"/>
              </a:rPr>
              <a:t/>
            </a:r>
            <a:br>
              <a:rPr lang="en-US" altLang="ja-JP" dirty="0" smtClean="0">
                <a:latin typeface="メイリオ" panose="020B0604030504040204" pitchFamily="50" charset="-128"/>
                <a:ea typeface="メイリオ" panose="020B0604030504040204" pitchFamily="50" charset="-128"/>
              </a:rPr>
            </a:br>
            <a:r>
              <a:rPr lang="ja-JP" altLang="en-US" sz="3600" dirty="0">
                <a:latin typeface="メイリオ" panose="020B0604030504040204" pitchFamily="50" charset="-128"/>
                <a:ea typeface="メイリオ" panose="020B0604030504040204" pitchFamily="50" charset="-128"/>
              </a:rPr>
              <a:t>（</a:t>
            </a:r>
            <a:r>
              <a:rPr lang="ja-JP" altLang="en-US" sz="3600" dirty="0" smtClean="0">
                <a:latin typeface="メイリオ" panose="020B0604030504040204" pitchFamily="50" charset="-128"/>
                <a:ea typeface="メイリオ" panose="020B0604030504040204" pitchFamily="50" charset="-128"/>
              </a:rPr>
              <a:t>事業名</a:t>
            </a:r>
            <a:r>
              <a:rPr lang="ja-JP" altLang="en-US" sz="3600" dirty="0">
                <a:latin typeface="メイリオ" panose="020B0604030504040204" pitchFamily="50" charset="-128"/>
                <a:ea typeface="メイリオ" panose="020B0604030504040204" pitchFamily="50" charset="-128"/>
              </a:rPr>
              <a:t>）</a:t>
            </a:r>
            <a:r>
              <a:rPr lang="ja-JP" altLang="en-US" sz="3600" dirty="0" smtClean="0">
                <a:latin typeface="メイリオ" panose="020B0604030504040204" pitchFamily="50" charset="-128"/>
                <a:ea typeface="メイリオ" panose="020B0604030504040204" pitchFamily="50" charset="-128"/>
              </a:rPr>
              <a:t>について</a:t>
            </a:r>
            <a:endParaRPr kumimoji="1" lang="ja-JP" altLang="en-US" sz="3600" dirty="0">
              <a:latin typeface="メイリオ" panose="020B0604030504040204" pitchFamily="50" charset="-128"/>
              <a:ea typeface="メイリオ" panose="020B0604030504040204" pitchFamily="50" charset="-128"/>
            </a:endParaRPr>
          </a:p>
        </p:txBody>
      </p:sp>
      <p:sp>
        <p:nvSpPr>
          <p:cNvPr id="7" name="サブタイトル 6"/>
          <p:cNvSpPr>
            <a:spLocks noGrp="1"/>
          </p:cNvSpPr>
          <p:nvPr>
            <p:ph type="subTitle" idx="1"/>
          </p:nvPr>
        </p:nvSpPr>
        <p:spPr/>
        <p:txBody>
          <a:bodyPr>
            <a:normAutofit fontScale="92500" lnSpcReduction="10000"/>
          </a:bodyPr>
          <a:lstStyle/>
          <a:p>
            <a:endParaRPr kumimoji="1" lang="en-US" altLang="ja-JP" dirty="0" smtClean="0"/>
          </a:p>
          <a:p>
            <a:endParaRPr lang="en-US" altLang="ja-JP" dirty="0"/>
          </a:p>
          <a:p>
            <a:r>
              <a:rPr kumimoji="1" lang="ja-JP" altLang="en-US" dirty="0" smtClean="0">
                <a:latin typeface="Meiryo UI" panose="020B0604030504040204" pitchFamily="50" charset="-128"/>
                <a:ea typeface="Meiryo UI" panose="020B0604030504040204" pitchFamily="50" charset="-128"/>
              </a:rPr>
              <a:t>令和５年〇月〇日</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株式会社　○○</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C65D2C2E-E3F5-4AE1-8C0A-EF48D54804D5}" type="slidenum">
              <a:rPr kumimoji="1" lang="ja-JP" altLang="en-US" smtClean="0"/>
              <a:t>1</a:t>
            </a:fld>
            <a:endParaRPr kumimoji="1" lang="ja-JP" altLang="en-US"/>
          </a:p>
        </p:txBody>
      </p:sp>
      <p:sp>
        <p:nvSpPr>
          <p:cNvPr id="5" name="テキスト ボックス 4"/>
          <p:cNvSpPr txBox="1"/>
          <p:nvPr/>
        </p:nvSpPr>
        <p:spPr>
          <a:xfrm>
            <a:off x="10765767" y="153777"/>
            <a:ext cx="1086928" cy="307777"/>
          </a:xfrm>
          <a:prstGeom prst="rect">
            <a:avLst/>
          </a:prstGeom>
          <a:noFill/>
          <a:ln>
            <a:solidFill>
              <a:schemeClr val="tx1"/>
            </a:solidFill>
          </a:ln>
        </p:spPr>
        <p:txBody>
          <a:bodyPr wrap="square" rtlCol="0">
            <a:spAutoFit/>
          </a:bodyPr>
          <a:lstStyle/>
          <a:p>
            <a:r>
              <a:rPr kumimoji="1" lang="ja-JP" altLang="en-US" sz="1400" dirty="0" smtClean="0"/>
              <a:t>参考様式１</a:t>
            </a:r>
            <a:endParaRPr kumimoji="1" lang="ja-JP" altLang="en-US" sz="1400" dirty="0"/>
          </a:p>
        </p:txBody>
      </p:sp>
      <p:sp>
        <p:nvSpPr>
          <p:cNvPr id="3" name="テキスト ボックス 2"/>
          <p:cNvSpPr txBox="1"/>
          <p:nvPr/>
        </p:nvSpPr>
        <p:spPr>
          <a:xfrm>
            <a:off x="1431985" y="5865962"/>
            <a:ext cx="9083615" cy="646331"/>
          </a:xfrm>
          <a:prstGeom prst="rect">
            <a:avLst/>
          </a:prstGeom>
          <a:noFill/>
          <a:ln>
            <a:solidFill>
              <a:schemeClr val="tx1"/>
            </a:solidFill>
          </a:ln>
        </p:spPr>
        <p:txBody>
          <a:bodyPr wrap="square" rtlCol="0">
            <a:spAutoFit/>
          </a:bodyPr>
          <a:lstStyle/>
          <a:p>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記載している</a:t>
            </a:r>
            <a:r>
              <a:rPr lang="ja-JP" altLang="ja-JP" dirty="0" smtClean="0">
                <a:latin typeface="Meiryo UI" panose="020B0604030504040204" pitchFamily="50" charset="-128"/>
                <a:ea typeface="Meiryo UI" panose="020B0604030504040204" pitchFamily="50" charset="-128"/>
              </a:rPr>
              <a:t>項目</a:t>
            </a:r>
            <a:r>
              <a:rPr lang="ja-JP" altLang="ja-JP" dirty="0">
                <a:latin typeface="Meiryo UI" panose="020B0604030504040204" pitchFamily="50" charset="-128"/>
                <a:ea typeface="Meiryo UI" panose="020B0604030504040204" pitchFamily="50" charset="-128"/>
              </a:rPr>
              <a:t>は</a:t>
            </a:r>
            <a:r>
              <a:rPr lang="ja-JP" altLang="en-US" dirty="0">
                <a:latin typeface="Meiryo UI" panose="020B0604030504040204" pitchFamily="50" charset="-128"/>
                <a:ea typeface="Meiryo UI" panose="020B0604030504040204" pitchFamily="50" charset="-128"/>
              </a:rPr>
              <a:t>必須</a:t>
            </a:r>
            <a:r>
              <a:rPr lang="ja-JP" altLang="ja-JP" dirty="0">
                <a:latin typeface="Meiryo UI" panose="020B0604030504040204" pitchFamily="50" charset="-128"/>
                <a:ea typeface="Meiryo UI" panose="020B0604030504040204" pitchFamily="50" charset="-128"/>
              </a:rPr>
              <a:t>です</a:t>
            </a:r>
            <a:r>
              <a:rPr lang="ja-JP" altLang="en-US" dirty="0">
                <a:latin typeface="Meiryo UI" panose="020B0604030504040204" pitchFamily="50" charset="-128"/>
                <a:ea typeface="Meiryo UI" panose="020B0604030504040204" pitchFamily="50" charset="-128"/>
              </a:rPr>
              <a:t>。その他、適宜</a:t>
            </a:r>
            <a:r>
              <a:rPr lang="ja-JP" altLang="ja-JP" dirty="0">
                <a:latin typeface="Meiryo UI" panose="020B0604030504040204" pitchFamily="50" charset="-128"/>
                <a:ea typeface="Meiryo UI" panose="020B0604030504040204" pitchFamily="50" charset="-128"/>
              </a:rPr>
              <a:t>追加していただいて構いません</a:t>
            </a:r>
            <a:r>
              <a:rPr lang="ja-JP" altLang="ja-JP"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Ａ４判　</a:t>
            </a:r>
            <a:r>
              <a:rPr lang="ja-JP" altLang="en-US" dirty="0" smtClean="0">
                <a:latin typeface="Meiryo UI" panose="020B0604030504040204" pitchFamily="50" charset="-128"/>
                <a:ea typeface="Meiryo UI" panose="020B0604030504040204" pitchFamily="50" charset="-128"/>
              </a:rPr>
              <a:t>横（</a:t>
            </a:r>
            <a:r>
              <a:rPr lang="en-US" altLang="ja-JP" dirty="0" smtClean="0">
                <a:latin typeface="Meiryo UI" panose="020B0604030504040204" pitchFamily="50" charset="-128"/>
                <a:ea typeface="Meiryo UI" panose="020B0604030504040204" pitchFamily="50" charset="-128"/>
              </a:rPr>
              <a:t>10</a:t>
            </a:r>
            <a:r>
              <a:rPr lang="ja-JP" altLang="en-US" dirty="0" smtClean="0">
                <a:latin typeface="Meiryo UI" panose="020B0604030504040204" pitchFamily="50" charset="-128"/>
                <a:ea typeface="Meiryo UI" panose="020B0604030504040204" pitchFamily="50" charset="-128"/>
              </a:rPr>
              <a:t>枚程度）</a:t>
            </a:r>
            <a:r>
              <a:rPr lang="ja-JP" altLang="en-US" dirty="0">
                <a:latin typeface="Meiryo UI" panose="020B0604030504040204" pitchFamily="50" charset="-128"/>
                <a:ea typeface="Meiryo UI" panose="020B0604030504040204" pitchFamily="50" charset="-128"/>
              </a:rPr>
              <a:t>で作成してください</a:t>
            </a:r>
            <a:r>
              <a:rPr lang="ja-JP" altLang="en-US" dirty="0" smtClean="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0204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12222193" cy="1060073"/>
          </a:xfrm>
          <a:solidFill>
            <a:schemeClr val="accent1">
              <a:lumMod val="40000"/>
              <a:lumOff val="60000"/>
            </a:schemeClr>
          </a:solidFill>
        </p:spPr>
        <p:txBody>
          <a:bodyPr anchor="ctr">
            <a:normAutofit/>
          </a:bodyPr>
          <a:lstStyle/>
          <a:p>
            <a:r>
              <a:rPr lang="ja-JP" altLang="en-US" sz="3600" dirty="0" smtClean="0">
                <a:latin typeface="メイリオ" panose="020B0604030504040204" pitchFamily="50" charset="-128"/>
                <a:ea typeface="メイリオ" panose="020B0604030504040204" pitchFamily="50" charset="-128"/>
              </a:rPr>
              <a:t>事　業　名　等</a:t>
            </a:r>
            <a:endParaRPr kumimoji="1" lang="ja-JP" altLang="en-US" sz="3600" dirty="0"/>
          </a:p>
        </p:txBody>
      </p:sp>
      <p:sp>
        <p:nvSpPr>
          <p:cNvPr id="3" name="サブタイトル 2"/>
          <p:cNvSpPr>
            <a:spLocks noGrp="1"/>
          </p:cNvSpPr>
          <p:nvPr>
            <p:ph type="subTitle" idx="1"/>
          </p:nvPr>
        </p:nvSpPr>
        <p:spPr>
          <a:xfrm>
            <a:off x="0" y="1060072"/>
            <a:ext cx="12192000" cy="5797927"/>
          </a:xfrm>
          <a:ln>
            <a:noFill/>
            <a:prstDash val="dash"/>
          </a:ln>
        </p:spPr>
        <p:txBody>
          <a:bodyPr>
            <a:noAutofit/>
          </a:bodyPr>
          <a:lstStyle/>
          <a:p>
            <a:pPr marL="342900" indent="-342900" algn="l">
              <a:buFont typeface="Arial" panose="020B0604020202020204" pitchFamily="34" charset="0"/>
              <a:buChar char="•"/>
            </a:pPr>
            <a:endParaRPr lang="en-US" altLang="ja-JP" sz="1800" dirty="0" smtClean="0">
              <a:latin typeface="Meiryo UI" panose="020B0604030504040204" pitchFamily="50" charset="-128"/>
              <a:ea typeface="Meiryo UI" panose="020B0604030504040204" pitchFamily="50" charset="-128"/>
            </a:endParaRPr>
          </a:p>
          <a:p>
            <a:pPr marL="342900" indent="-342900" algn="l">
              <a:buFont typeface="Arial" panose="020B0604020202020204" pitchFamily="34" charset="0"/>
              <a:buChar char="•"/>
            </a:pPr>
            <a:r>
              <a:rPr lang="ja-JP" altLang="ja-JP" sz="1800" dirty="0" smtClean="0">
                <a:latin typeface="Meiryo UI" panose="020B0604030504040204" pitchFamily="50" charset="-128"/>
                <a:ea typeface="Meiryo UI" panose="020B0604030504040204" pitchFamily="50" charset="-128"/>
              </a:rPr>
              <a:t>事業名</a:t>
            </a:r>
            <a:r>
              <a:rPr lang="ja-JP" altLang="ja-JP" sz="1800" dirty="0">
                <a:latin typeface="Meiryo UI" panose="020B0604030504040204" pitchFamily="50" charset="-128"/>
                <a:ea typeface="Meiryo UI" panose="020B0604030504040204" pitchFamily="50" charset="-128"/>
              </a:rPr>
              <a:t>　　</a:t>
            </a:r>
            <a:r>
              <a:rPr lang="ja-JP" altLang="ja-JP" sz="1800">
                <a:latin typeface="Meiryo UI" panose="020B0604030504040204" pitchFamily="50" charset="-128"/>
                <a:ea typeface="Meiryo UI" panose="020B0604030504040204" pitchFamily="50" charset="-128"/>
              </a:rPr>
              <a:t>　</a:t>
            </a:r>
            <a:r>
              <a:rPr lang="ja-JP" altLang="en-US" sz="1800" smtClean="0">
                <a:latin typeface="Meiryo UI" panose="020B0604030504040204" pitchFamily="50" charset="-128"/>
                <a:ea typeface="Meiryo UI" panose="020B0604030504040204" pitchFamily="50" charset="-128"/>
              </a:rPr>
              <a:t>　　　　　 </a:t>
            </a:r>
            <a:r>
              <a:rPr lang="ja-JP" altLang="ja-JP" sz="1800" i="1" smtClean="0">
                <a:latin typeface="Meiryo UI" panose="020B0604030504040204" pitchFamily="50" charset="-128"/>
                <a:ea typeface="Meiryo UI" panose="020B0604030504040204" pitchFamily="50" charset="-128"/>
              </a:rPr>
              <a:t>○</a:t>
            </a:r>
            <a:r>
              <a:rPr lang="ja-JP" altLang="ja-JP" sz="1800" i="1" dirty="0" smtClean="0">
                <a:latin typeface="Meiryo UI" panose="020B0604030504040204" pitchFamily="50" charset="-128"/>
                <a:ea typeface="Meiryo UI" panose="020B0604030504040204" pitchFamily="50" charset="-128"/>
              </a:rPr>
              <a:t>○○</a:t>
            </a:r>
            <a:r>
              <a:rPr lang="ja-JP" altLang="ja-JP" sz="1800" i="1" dirty="0">
                <a:latin typeface="Meiryo UI" panose="020B0604030504040204" pitchFamily="50" charset="-128"/>
                <a:ea typeface="Meiryo UI" panose="020B0604030504040204" pitchFamily="50" charset="-128"/>
              </a:rPr>
              <a:t>○</a:t>
            </a:r>
            <a:endParaRPr lang="ja-JP" altLang="ja-JP" sz="1800" dirty="0">
              <a:latin typeface="Meiryo UI" panose="020B0604030504040204" pitchFamily="50" charset="-128"/>
              <a:ea typeface="Meiryo UI" panose="020B0604030504040204" pitchFamily="50" charset="-128"/>
            </a:endParaRPr>
          </a:p>
          <a:p>
            <a:pPr marL="342900" indent="-342900" algn="l">
              <a:buFont typeface="Arial" panose="020B0604020202020204" pitchFamily="34" charset="0"/>
              <a:buChar char="•"/>
            </a:pPr>
            <a:r>
              <a:rPr lang="ja-JP" altLang="ja-JP" sz="1800" dirty="0" smtClean="0">
                <a:latin typeface="Meiryo UI" panose="020B0604030504040204" pitchFamily="50" charset="-128"/>
                <a:ea typeface="Meiryo UI" panose="020B0604030504040204" pitchFamily="50" charset="-128"/>
              </a:rPr>
              <a:t>応募者名</a:t>
            </a:r>
            <a:r>
              <a:rPr lang="ja-JP" altLang="ja-JP"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a:t>
            </a:r>
            <a:r>
              <a:rPr lang="ja-JP" altLang="ja-JP" sz="1800" i="1" dirty="0">
                <a:latin typeface="Meiryo UI" panose="020B0604030504040204" pitchFamily="50" charset="-128"/>
                <a:ea typeface="Meiryo UI" panose="020B0604030504040204" pitchFamily="50" charset="-128"/>
              </a:rPr>
              <a:t>○○○○○株式会社</a:t>
            </a:r>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endParaRPr lang="ja-JP" altLang="ja-JP" sz="1800" dirty="0">
              <a:latin typeface="Meiryo UI" panose="020B0604030504040204" pitchFamily="50" charset="-128"/>
              <a:ea typeface="Meiryo UI" panose="020B0604030504040204" pitchFamily="50" charset="-128"/>
            </a:endParaRPr>
          </a:p>
          <a:p>
            <a:pPr marL="342900" indent="-342900" algn="l">
              <a:buFont typeface="Arial" panose="020B0604020202020204" pitchFamily="34" charset="0"/>
              <a:buChar char="•"/>
            </a:pPr>
            <a:r>
              <a:rPr lang="ja-JP" altLang="ja-JP" sz="1800" dirty="0" smtClean="0">
                <a:latin typeface="Meiryo UI" panose="020B0604030504040204" pitchFamily="50" charset="-128"/>
                <a:ea typeface="Meiryo UI" panose="020B0604030504040204" pitchFamily="50" charset="-128"/>
              </a:rPr>
              <a:t>代表者名</a:t>
            </a:r>
            <a:r>
              <a:rPr lang="ja-JP" altLang="ja-JP"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ja-JP" sz="1800" i="1" dirty="0" smtClean="0">
                <a:latin typeface="Meiryo UI" panose="020B0604030504040204" pitchFamily="50" charset="-128"/>
                <a:ea typeface="Meiryo UI" panose="020B0604030504040204" pitchFamily="50" charset="-128"/>
              </a:rPr>
              <a:t>代表</a:t>
            </a:r>
            <a:r>
              <a:rPr lang="ja-JP" altLang="ja-JP" sz="1800" i="1" dirty="0">
                <a:latin typeface="Meiryo UI" panose="020B0604030504040204" pitchFamily="50" charset="-128"/>
                <a:ea typeface="Meiryo UI" panose="020B0604030504040204" pitchFamily="50" charset="-128"/>
              </a:rPr>
              <a:t>取締役　○○　○○</a:t>
            </a:r>
            <a:r>
              <a:rPr lang="ja-JP" altLang="ja-JP"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a:t>
            </a:r>
          </a:p>
          <a:p>
            <a:pPr marL="342900" indent="-342900" algn="l">
              <a:buFont typeface="Arial" panose="020B0604020202020204" pitchFamily="34" charset="0"/>
              <a:buChar char="•"/>
            </a:pPr>
            <a:r>
              <a:rPr lang="ja-JP" altLang="ja-JP" sz="1800" dirty="0" smtClean="0">
                <a:latin typeface="Meiryo UI" panose="020B0604030504040204" pitchFamily="50" charset="-128"/>
                <a:ea typeface="Meiryo UI" panose="020B0604030504040204" pitchFamily="50" charset="-128"/>
              </a:rPr>
              <a:t>所 </a:t>
            </a:r>
            <a:r>
              <a:rPr lang="ja-JP" altLang="ja-JP" sz="1800" dirty="0">
                <a:latin typeface="Meiryo UI" panose="020B0604030504040204" pitchFamily="50" charset="-128"/>
                <a:ea typeface="Meiryo UI" panose="020B0604030504040204" pitchFamily="50" charset="-128"/>
              </a:rPr>
              <a:t>在 </a:t>
            </a:r>
            <a:r>
              <a:rPr lang="ja-JP" altLang="ja-JP" sz="1800" dirty="0" smtClean="0">
                <a:latin typeface="Meiryo UI" panose="020B0604030504040204" pitchFamily="50" charset="-128"/>
                <a:ea typeface="Meiryo UI" panose="020B0604030504040204" pitchFamily="50" charset="-128"/>
              </a:rPr>
              <a:t>地</a:t>
            </a:r>
            <a:r>
              <a:rPr lang="ja-JP" altLang="en-US" sz="1800" dirty="0" smtClean="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a:t>
            </a:r>
            <a:r>
              <a:rPr lang="ja-JP" altLang="ja-JP" sz="1800" i="1" dirty="0">
                <a:latin typeface="Meiryo UI" panose="020B0604030504040204" pitchFamily="50" charset="-128"/>
                <a:ea typeface="Meiryo UI" panose="020B0604030504040204" pitchFamily="50" charset="-128"/>
              </a:rPr>
              <a:t>東京都○○区○○・・・・・・・・</a:t>
            </a:r>
            <a:r>
              <a:rPr lang="ja-JP" altLang="ja-JP" sz="1800" dirty="0">
                <a:latin typeface="Meiryo UI" panose="020B0604030504040204" pitchFamily="50" charset="-128"/>
                <a:ea typeface="Meiryo UI" panose="020B0604030504040204" pitchFamily="50" charset="-128"/>
              </a:rPr>
              <a:t>　　（郵便番号</a:t>
            </a:r>
            <a:r>
              <a:rPr lang="ja-JP" altLang="ja-JP" sz="1800" i="1" dirty="0">
                <a:latin typeface="Meiryo UI" panose="020B0604030504040204" pitchFamily="50" charset="-128"/>
                <a:ea typeface="Meiryo UI" panose="020B0604030504040204" pitchFamily="50" charset="-128"/>
              </a:rPr>
              <a:t>○○○－○○○○</a:t>
            </a:r>
            <a:r>
              <a:rPr lang="ja-JP" altLang="ja-JP" sz="1800" dirty="0" smtClean="0">
                <a:latin typeface="Meiryo UI" panose="020B0604030504040204" pitchFamily="50" charset="-128"/>
                <a:ea typeface="Meiryo UI" panose="020B0604030504040204" pitchFamily="50" charset="-128"/>
              </a:rPr>
              <a:t>）</a:t>
            </a:r>
            <a:endParaRPr lang="ja-JP" altLang="ja-JP" sz="1800" dirty="0">
              <a:latin typeface="Meiryo UI" panose="020B0604030504040204" pitchFamily="50" charset="-128"/>
              <a:ea typeface="Meiryo UI" panose="020B0604030504040204" pitchFamily="50" charset="-128"/>
            </a:endParaRPr>
          </a:p>
          <a:p>
            <a:pPr marL="342900" indent="-342900" algn="l">
              <a:buFont typeface="Arial" panose="020B0604020202020204" pitchFamily="34" charset="0"/>
              <a:buChar char="•"/>
            </a:pPr>
            <a:r>
              <a:rPr lang="ja-JP" altLang="en-US" sz="1800" dirty="0" smtClean="0">
                <a:latin typeface="Meiryo UI" panose="020B0604030504040204" pitchFamily="50" charset="-128"/>
                <a:ea typeface="Meiryo UI" panose="020B0604030504040204" pitchFamily="50" charset="-128"/>
              </a:rPr>
              <a:t>会社成立の年月日　平成〇〇年〇月〇日</a:t>
            </a:r>
            <a:endParaRPr lang="en-US" altLang="ja-JP" sz="1800" dirty="0" smtClean="0">
              <a:latin typeface="Meiryo UI" panose="020B0604030504040204" pitchFamily="50" charset="-128"/>
              <a:ea typeface="Meiryo UI" panose="020B0604030504040204" pitchFamily="50" charset="-128"/>
            </a:endParaRPr>
          </a:p>
          <a:p>
            <a:pPr marL="342900" indent="-342900" algn="l">
              <a:buFont typeface="Arial" panose="020B0604020202020204" pitchFamily="34" charset="0"/>
              <a:buChar char="•"/>
            </a:pPr>
            <a:r>
              <a:rPr lang="ja-JP" altLang="ja-JP" sz="1800" dirty="0" smtClean="0">
                <a:latin typeface="Meiryo UI" panose="020B0604030504040204" pitchFamily="50" charset="-128"/>
                <a:ea typeface="Meiryo UI" panose="020B0604030504040204" pitchFamily="50" charset="-128"/>
              </a:rPr>
              <a:t>連 </a:t>
            </a:r>
            <a:r>
              <a:rPr lang="ja-JP" altLang="ja-JP" sz="1800" dirty="0">
                <a:latin typeface="Meiryo UI" panose="020B0604030504040204" pitchFamily="50" charset="-128"/>
                <a:ea typeface="Meiryo UI" panose="020B0604030504040204" pitchFamily="50" charset="-128"/>
              </a:rPr>
              <a:t>絡 先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所　属　　</a:t>
            </a:r>
            <a:r>
              <a:rPr lang="ja-JP" altLang="ja-JP" sz="1800" i="1" dirty="0">
                <a:latin typeface="Meiryo UI" panose="020B0604030504040204" pitchFamily="50" charset="-128"/>
                <a:ea typeface="Meiryo UI" panose="020B0604030504040204" pitchFamily="50" charset="-128"/>
              </a:rPr>
              <a:t>○○○部　○○○課</a:t>
            </a:r>
            <a:endParaRPr lang="ja-JP" altLang="ja-JP" sz="1800" dirty="0">
              <a:latin typeface="Meiryo UI" panose="020B0604030504040204" pitchFamily="50" charset="-128"/>
              <a:ea typeface="Meiryo UI" panose="020B0604030504040204" pitchFamily="50" charset="-128"/>
            </a:endParaRPr>
          </a:p>
          <a:p>
            <a:pPr algn="l"/>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役職名　　</a:t>
            </a:r>
            <a:r>
              <a:rPr lang="ja-JP" altLang="ja-JP" sz="1800" i="1" dirty="0">
                <a:latin typeface="Meiryo UI" panose="020B0604030504040204" pitchFamily="50" charset="-128"/>
                <a:ea typeface="Meiryo UI" panose="020B0604030504040204" pitchFamily="50" charset="-128"/>
              </a:rPr>
              <a:t>○○○○○部（課）長</a:t>
            </a:r>
            <a:endParaRPr lang="ja-JP" altLang="ja-JP" sz="1800" dirty="0">
              <a:latin typeface="Meiryo UI" panose="020B0604030504040204" pitchFamily="50" charset="-128"/>
              <a:ea typeface="Meiryo UI" panose="020B0604030504040204" pitchFamily="50" charset="-128"/>
            </a:endParaRPr>
          </a:p>
          <a:p>
            <a:pPr algn="l"/>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氏　名　　</a:t>
            </a:r>
            <a:r>
              <a:rPr lang="ja-JP" altLang="ja-JP" sz="1800" i="1" dirty="0">
                <a:latin typeface="Meiryo UI" panose="020B0604030504040204" pitchFamily="50" charset="-128"/>
                <a:ea typeface="Meiryo UI" panose="020B0604030504040204" pitchFamily="50" charset="-128"/>
              </a:rPr>
              <a:t>○○　○○</a:t>
            </a:r>
            <a:endParaRPr lang="ja-JP" altLang="ja-JP" sz="1800" dirty="0">
              <a:latin typeface="Meiryo UI" panose="020B0604030504040204" pitchFamily="50" charset="-128"/>
              <a:ea typeface="Meiryo UI" panose="020B0604030504040204" pitchFamily="50" charset="-128"/>
            </a:endParaRPr>
          </a:p>
          <a:p>
            <a:pPr algn="l"/>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ＴＥＬ　　</a:t>
            </a:r>
            <a:r>
              <a:rPr lang="ja-JP" altLang="ja-JP" sz="1800" i="1" dirty="0">
                <a:latin typeface="Meiryo UI" panose="020B0604030504040204" pitchFamily="50" charset="-128"/>
                <a:ea typeface="Meiryo UI" panose="020B0604030504040204" pitchFamily="50" charset="-128"/>
              </a:rPr>
              <a:t>○○○－○○－○○○○（代）　内線　○○○○</a:t>
            </a:r>
            <a:endParaRPr lang="ja-JP" altLang="ja-JP" sz="1800" dirty="0">
              <a:latin typeface="Meiryo UI" panose="020B0604030504040204" pitchFamily="50" charset="-128"/>
              <a:ea typeface="Meiryo UI" panose="020B0604030504040204" pitchFamily="50" charset="-128"/>
            </a:endParaRPr>
          </a:p>
          <a:p>
            <a:pPr algn="l"/>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ＦＡＸ　　</a:t>
            </a:r>
            <a:r>
              <a:rPr lang="ja-JP" altLang="ja-JP" sz="1800" i="1" dirty="0">
                <a:latin typeface="Meiryo UI" panose="020B0604030504040204" pitchFamily="50" charset="-128"/>
                <a:ea typeface="Meiryo UI" panose="020B0604030504040204" pitchFamily="50" charset="-128"/>
              </a:rPr>
              <a:t>○○○－○○－○○○○</a:t>
            </a:r>
            <a:endParaRPr lang="ja-JP" altLang="ja-JP" sz="1800" dirty="0">
              <a:latin typeface="Meiryo UI" panose="020B0604030504040204" pitchFamily="50" charset="-128"/>
              <a:ea typeface="Meiryo UI" panose="020B0604030504040204" pitchFamily="50" charset="-128"/>
            </a:endParaRPr>
          </a:p>
          <a:p>
            <a:pPr algn="l"/>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a:t>
            </a:r>
            <a:r>
              <a:rPr lang="ja-JP" altLang="ja-JP"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   E-mail</a:t>
            </a:r>
            <a:r>
              <a:rPr lang="ja-JP" altLang="ja-JP" sz="1800" dirty="0">
                <a:latin typeface="Meiryo UI" panose="020B0604030504040204" pitchFamily="50" charset="-128"/>
                <a:ea typeface="Meiryo UI" panose="020B0604030504040204" pitchFamily="50" charset="-128"/>
              </a:rPr>
              <a:t>　　</a:t>
            </a:r>
            <a:r>
              <a:rPr lang="en-US" altLang="ja-JP" sz="1800" i="1" dirty="0">
                <a:latin typeface="Meiryo UI" panose="020B0604030504040204" pitchFamily="50" charset="-128"/>
                <a:ea typeface="Meiryo UI" panose="020B0604030504040204" pitchFamily="50" charset="-128"/>
              </a:rPr>
              <a:t>xxxxxxxx@xxxx.co.jp</a:t>
            </a:r>
            <a:endParaRPr lang="ja-JP" altLang="ja-JP" sz="1800" dirty="0">
              <a:latin typeface="Meiryo UI" panose="020B0604030504040204" pitchFamily="50" charset="-128"/>
              <a:ea typeface="Meiryo UI" panose="020B0604030504040204" pitchFamily="50" charset="-128"/>
            </a:endParaRPr>
          </a:p>
          <a:p>
            <a:pPr algn="l"/>
            <a:r>
              <a:rPr lang="en-US" altLang="ja-JP" sz="1800" dirty="0">
                <a:latin typeface="Meiryo UI" panose="020B0604030504040204" pitchFamily="50" charset="-128"/>
                <a:ea typeface="Meiryo UI" panose="020B0604030504040204" pitchFamily="50" charset="-128"/>
              </a:rPr>
              <a:t> </a:t>
            </a:r>
            <a:endParaRPr lang="ja-JP" altLang="ja-JP" sz="1800" dirty="0">
              <a:latin typeface="Meiryo UI" panose="020B0604030504040204" pitchFamily="50" charset="-128"/>
              <a:ea typeface="Meiryo UI" panose="020B0604030504040204" pitchFamily="50" charset="-128"/>
            </a:endParaRPr>
          </a:p>
          <a:p>
            <a:pPr algn="l"/>
            <a:r>
              <a:rPr lang="ja-JP" altLang="en-US" sz="1800" i="1" dirty="0">
                <a:latin typeface="Meiryo UI" panose="020B0604030504040204" pitchFamily="50" charset="-128"/>
                <a:ea typeface="Meiryo UI" panose="020B0604030504040204" pitchFamily="50" charset="-128"/>
              </a:rPr>
              <a:t>　　</a:t>
            </a:r>
            <a:r>
              <a:rPr lang="ja-JP" altLang="ja-JP" sz="1800" i="1" dirty="0">
                <a:latin typeface="Meiryo UI" panose="020B0604030504040204" pitchFamily="50" charset="-128"/>
                <a:ea typeface="Meiryo UI" panose="020B0604030504040204" pitchFamily="50" charset="-128"/>
              </a:rPr>
              <a:t>注）連絡先の所在地が応募者の所在地と異なる場合、連絡先の所在地についても追記のこと。</a:t>
            </a:r>
            <a:endParaRPr lang="ja-JP" altLang="en-US" sz="1800" dirty="0">
              <a:latin typeface="Meiryo UI" panose="020B0604030504040204" pitchFamily="50" charset="-128"/>
              <a:ea typeface="Meiryo UI" panose="020B0604030504040204" pitchFamily="50" charset="-128"/>
            </a:endParaRPr>
          </a:p>
          <a:p>
            <a:endParaRPr kumimoji="1" lang="ja-JP" altLang="en-US" sz="1600" dirty="0"/>
          </a:p>
        </p:txBody>
      </p:sp>
      <p:sp>
        <p:nvSpPr>
          <p:cNvPr id="8" name="スライド番号プレースホルダー 3"/>
          <p:cNvSpPr>
            <a:spLocks noGrp="1"/>
          </p:cNvSpPr>
          <p:nvPr>
            <p:ph type="sldNum" sz="quarter" idx="12"/>
          </p:nvPr>
        </p:nvSpPr>
        <p:spPr>
          <a:xfrm>
            <a:off x="8610600" y="6356350"/>
            <a:ext cx="2743200" cy="365125"/>
          </a:xfrm>
        </p:spPr>
        <p:txBody>
          <a:bodyPr/>
          <a:lstStyle/>
          <a:p>
            <a:fld id="{C65D2C2E-E3F5-4AE1-8C0A-EF48D54804D5}" type="slidenum">
              <a:rPr kumimoji="1" lang="ja-JP" altLang="en-US" smtClean="0"/>
              <a:t>2</a:t>
            </a:fld>
            <a:endParaRPr kumimoji="1" lang="ja-JP" altLang="en-US"/>
          </a:p>
        </p:txBody>
      </p:sp>
    </p:spTree>
    <p:extLst>
      <p:ext uri="{BB962C8B-B14F-4D97-AF65-F5344CB8AC3E}">
        <p14:creationId xmlns:p14="http://schemas.microsoft.com/office/powerpoint/2010/main" val="37683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 y="1051446"/>
            <a:ext cx="12192000" cy="5806553"/>
          </a:xfrm>
        </p:spPr>
        <p:txBody>
          <a:bodyPr>
            <a:normAutofit fontScale="62500" lnSpcReduction="20000"/>
          </a:bodyPr>
          <a:lstStyle/>
          <a:p>
            <a:pPr marL="0" indent="0">
              <a:buNone/>
            </a:pPr>
            <a:r>
              <a:rPr lang="ja-JP" altLang="en-US" dirty="0" smtClean="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pPr marL="0" indent="0">
              <a:buNone/>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本事業</a:t>
            </a:r>
            <a:r>
              <a:rPr lang="ja-JP" altLang="ja-JP" dirty="0">
                <a:latin typeface="Meiryo UI" panose="020B0604030504040204" pitchFamily="50" charset="-128"/>
                <a:ea typeface="Meiryo UI" panose="020B0604030504040204" pitchFamily="50" charset="-128"/>
              </a:rPr>
              <a:t>の実施に当たって、次の項目に係る考え方を示して</a:t>
            </a:r>
            <a:r>
              <a:rPr lang="ja-JP" altLang="ja-JP" dirty="0" smtClean="0">
                <a:latin typeface="Meiryo UI" panose="020B0604030504040204" pitchFamily="50" charset="-128"/>
                <a:ea typeface="Meiryo UI" panose="020B0604030504040204" pitchFamily="50" charset="-128"/>
              </a:rPr>
              <a:t>ください。</a:t>
            </a:r>
            <a:endParaRPr lang="en-US" altLang="ja-JP" dirty="0" smtClean="0">
              <a:latin typeface="Meiryo UI" panose="020B0604030504040204" pitchFamily="50" charset="-128"/>
              <a:ea typeface="Meiryo UI" panose="020B0604030504040204" pitchFamily="50" charset="-128"/>
            </a:endParaRPr>
          </a:p>
          <a:p>
            <a:pPr marL="0" indent="0">
              <a:buNone/>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なお</a:t>
            </a:r>
            <a:r>
              <a:rPr lang="ja-JP" altLang="ja-JP" dirty="0">
                <a:latin typeface="Meiryo UI" panose="020B0604030504040204" pitchFamily="50" charset="-128"/>
                <a:ea typeface="Meiryo UI" panose="020B0604030504040204" pitchFamily="50" charset="-128"/>
              </a:rPr>
              <a:t>、提案書の記載に当たっては、審査項目及び審査の視点を満たしていることが分かるように記載してください。</a:t>
            </a:r>
          </a:p>
          <a:p>
            <a:pPr marL="0" indent="0">
              <a:buNone/>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また</a:t>
            </a:r>
            <a:r>
              <a:rPr lang="ja-JP" altLang="ja-JP" dirty="0">
                <a:latin typeface="Meiryo UI" panose="020B0604030504040204" pitchFamily="50" charset="-128"/>
                <a:ea typeface="Meiryo UI" panose="020B0604030504040204" pitchFamily="50" charset="-128"/>
              </a:rPr>
              <a:t>、参考資料がある場合には、適宜添付してください。</a:t>
            </a:r>
          </a:p>
          <a:p>
            <a:pPr marL="0" lvl="0" indent="0">
              <a:buNone/>
            </a:pPr>
            <a:r>
              <a:rPr lang="ja-JP" altLang="en-US" dirty="0" smtClean="0">
                <a:latin typeface="Meiryo UI" panose="020B0604030504040204" pitchFamily="50" charset="-128"/>
                <a:ea typeface="Meiryo UI" panose="020B0604030504040204" pitchFamily="50" charset="-128"/>
              </a:rPr>
              <a:t>　　（１）</a:t>
            </a:r>
            <a:r>
              <a:rPr lang="ja-JP" altLang="ja-JP" dirty="0" smtClean="0">
                <a:latin typeface="Meiryo UI" panose="020B0604030504040204" pitchFamily="50" charset="-128"/>
                <a:ea typeface="Meiryo UI" panose="020B0604030504040204" pitchFamily="50" charset="-128"/>
              </a:rPr>
              <a:t>目的</a:t>
            </a:r>
            <a:r>
              <a:rPr lang="ja-JP" altLang="ja-JP" dirty="0">
                <a:latin typeface="Meiryo UI" panose="020B0604030504040204" pitchFamily="50" charset="-128"/>
                <a:ea typeface="Meiryo UI" panose="020B0604030504040204" pitchFamily="50" charset="-128"/>
              </a:rPr>
              <a:t>・位置付け</a:t>
            </a:r>
          </a:p>
          <a:p>
            <a:pPr marL="0" indent="0">
              <a:buNone/>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応募者</a:t>
            </a:r>
            <a:r>
              <a:rPr lang="ja-JP" altLang="ja-JP" dirty="0">
                <a:latin typeface="Meiryo UI" panose="020B0604030504040204" pitchFamily="50" charset="-128"/>
                <a:ea typeface="Meiryo UI" panose="020B0604030504040204" pitchFamily="50" charset="-128"/>
              </a:rPr>
              <a:t>が提案する取組の目的・位置付けのほか、取組内容の具体的ニーズ、取組実施の緊要性等に</a:t>
            </a:r>
            <a:r>
              <a:rPr lang="ja-JP" altLang="ja-JP" dirty="0" smtClean="0">
                <a:latin typeface="Meiryo UI" panose="020B0604030504040204" pitchFamily="50" charset="-128"/>
                <a:ea typeface="Meiryo UI" panose="020B0604030504040204" pitchFamily="50" charset="-128"/>
              </a:rPr>
              <a:t>ついて記載して</a:t>
            </a:r>
            <a:endParaRPr lang="en-US" altLang="ja-JP" dirty="0" smtClean="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ください</a:t>
            </a:r>
            <a:r>
              <a:rPr lang="ja-JP" altLang="ja-JP" dirty="0">
                <a:latin typeface="Meiryo UI" panose="020B0604030504040204" pitchFamily="50" charset="-128"/>
                <a:ea typeface="Meiryo UI" panose="020B0604030504040204" pitchFamily="50" charset="-128"/>
              </a:rPr>
              <a:t>。</a:t>
            </a:r>
          </a:p>
          <a:p>
            <a:pPr marL="0" lvl="0" indent="0">
              <a:buNone/>
            </a:pPr>
            <a:r>
              <a:rPr lang="ja-JP" altLang="en-US" dirty="0" smtClean="0">
                <a:latin typeface="Meiryo UI" panose="020B0604030504040204" pitchFamily="50" charset="-128"/>
                <a:ea typeface="Meiryo UI" panose="020B0604030504040204" pitchFamily="50" charset="-128"/>
              </a:rPr>
              <a:t>　　（２）</a:t>
            </a:r>
            <a:r>
              <a:rPr lang="ja-JP" altLang="ja-JP" dirty="0" smtClean="0">
                <a:latin typeface="Meiryo UI" panose="020B0604030504040204" pitchFamily="50" charset="-128"/>
                <a:ea typeface="Meiryo UI" panose="020B0604030504040204" pitchFamily="50" charset="-128"/>
              </a:rPr>
              <a:t>本事業</a:t>
            </a:r>
            <a:r>
              <a:rPr lang="ja-JP" altLang="ja-JP" dirty="0">
                <a:latin typeface="Meiryo UI" panose="020B0604030504040204" pitchFamily="50" charset="-128"/>
                <a:ea typeface="Meiryo UI" panose="020B0604030504040204" pitchFamily="50" charset="-128"/>
              </a:rPr>
              <a:t>の取組の内容</a:t>
            </a:r>
          </a:p>
          <a:p>
            <a:pPr marL="0" indent="0">
              <a:buNone/>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各取組</a:t>
            </a:r>
            <a:r>
              <a:rPr lang="ja-JP" altLang="ja-JP" dirty="0">
                <a:latin typeface="Meiryo UI" panose="020B0604030504040204" pitchFamily="50" charset="-128"/>
                <a:ea typeface="Meiryo UI" panose="020B0604030504040204" pitchFamily="50" charset="-128"/>
              </a:rPr>
              <a:t>の内容、実施方法及び実施予定の地域（都内）について、具体的に記載してください。</a:t>
            </a:r>
          </a:p>
          <a:p>
            <a:pPr marL="0" indent="0">
              <a:buNone/>
            </a:pPr>
            <a:r>
              <a:rPr lang="ja-JP" altLang="en-US" dirty="0" smtClean="0">
                <a:latin typeface="Meiryo UI" panose="020B0604030504040204" pitchFamily="50" charset="-128"/>
                <a:ea typeface="Meiryo UI" panose="020B0604030504040204" pitchFamily="50" charset="-128"/>
              </a:rPr>
              <a:t>　　（３）</a:t>
            </a:r>
            <a:r>
              <a:rPr lang="ja-JP" altLang="ja-JP" dirty="0" smtClean="0">
                <a:latin typeface="Meiryo UI" panose="020B0604030504040204" pitchFamily="50" charset="-128"/>
                <a:ea typeface="Meiryo UI" panose="020B0604030504040204" pitchFamily="50" charset="-128"/>
              </a:rPr>
              <a:t>期待</a:t>
            </a:r>
            <a:r>
              <a:rPr lang="ja-JP" altLang="ja-JP" dirty="0">
                <a:latin typeface="Meiryo UI" panose="020B0604030504040204" pitchFamily="50" charset="-128"/>
                <a:ea typeface="Meiryo UI" panose="020B0604030504040204" pitchFamily="50" charset="-128"/>
              </a:rPr>
              <a:t>される効果</a:t>
            </a:r>
          </a:p>
          <a:p>
            <a:pPr marL="0" indent="0">
              <a:buNone/>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取組</a:t>
            </a:r>
            <a:r>
              <a:rPr lang="ja-JP" altLang="ja-JP" dirty="0">
                <a:latin typeface="Meiryo UI" panose="020B0604030504040204" pitchFamily="50" charset="-128"/>
                <a:ea typeface="Meiryo UI" panose="020B0604030504040204" pitchFamily="50" charset="-128"/>
              </a:rPr>
              <a:t>の実施の結果を踏まえ、今後の食品ロス削減において、期待される効果を記載してください。</a:t>
            </a:r>
          </a:p>
          <a:p>
            <a:pPr marL="0" indent="0">
              <a:buNone/>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なお</a:t>
            </a:r>
            <a:r>
              <a:rPr lang="ja-JP" altLang="ja-JP" dirty="0">
                <a:latin typeface="Meiryo UI" panose="020B0604030504040204" pitchFamily="50" charset="-128"/>
                <a:ea typeface="Meiryo UI" panose="020B0604030504040204" pitchFamily="50" charset="-128"/>
              </a:rPr>
              <a:t>、記載に当たっては、取組の実施によって、フードテックの導入がフードサプライチェーン全体の最適化及び食品ロス削減</a:t>
            </a:r>
            <a:r>
              <a:rPr lang="ja-JP" altLang="ja-JP" dirty="0" smtClean="0">
                <a:latin typeface="Meiryo UI" panose="020B0604030504040204" pitchFamily="50" charset="-128"/>
                <a:ea typeface="Meiryo UI" panose="020B0604030504040204" pitchFamily="50" charset="-128"/>
              </a:rPr>
              <a:t>に</a:t>
            </a:r>
            <a:endParaRPr lang="en-US" altLang="ja-JP" dirty="0" smtClean="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どのように</a:t>
            </a:r>
            <a:r>
              <a:rPr lang="ja-JP" altLang="ja-JP" dirty="0">
                <a:latin typeface="Meiryo UI" panose="020B0604030504040204" pitchFamily="50" charset="-128"/>
                <a:ea typeface="Meiryo UI" panose="020B0604030504040204" pitchFamily="50" charset="-128"/>
              </a:rPr>
              <a:t>寄与できる</a:t>
            </a:r>
            <a:r>
              <a:rPr lang="ja-JP" altLang="ja-JP" dirty="0" smtClean="0">
                <a:latin typeface="Meiryo UI" panose="020B0604030504040204" pitchFamily="50" charset="-128"/>
                <a:ea typeface="Meiryo UI" panose="020B0604030504040204" pitchFamily="50" charset="-128"/>
              </a:rPr>
              <a:t>かについて、定量的</a:t>
            </a:r>
            <a:r>
              <a:rPr lang="ja-JP" altLang="ja-JP" dirty="0">
                <a:latin typeface="Meiryo UI" panose="020B0604030504040204" pitchFamily="50" charset="-128"/>
                <a:ea typeface="Meiryo UI" panose="020B0604030504040204" pitchFamily="50" charset="-128"/>
              </a:rPr>
              <a:t>な効果を示した</a:t>
            </a:r>
            <a:r>
              <a:rPr lang="ja-JP" altLang="ja-JP" dirty="0" smtClean="0">
                <a:latin typeface="Meiryo UI" panose="020B0604030504040204" pitchFamily="50" charset="-128"/>
                <a:ea typeface="Meiryo UI" panose="020B0604030504040204" pitchFamily="50" charset="-128"/>
              </a:rPr>
              <a:t>上で</a:t>
            </a:r>
            <a:r>
              <a:rPr lang="ja-JP" altLang="ja-JP" dirty="0">
                <a:latin typeface="Meiryo UI" panose="020B0604030504040204" pitchFamily="50" charset="-128"/>
                <a:ea typeface="Meiryo UI" panose="020B0604030504040204" pitchFamily="50" charset="-128"/>
              </a:rPr>
              <a:t>、具体的に説明してください</a:t>
            </a:r>
            <a:r>
              <a:rPr lang="ja-JP" altLang="ja-JP" dirty="0" smtClean="0">
                <a:latin typeface="Meiryo UI" panose="020B0604030504040204" pitchFamily="50" charset="-128"/>
                <a:ea typeface="Meiryo UI" panose="020B0604030504040204" pitchFamily="50" charset="-128"/>
              </a:rPr>
              <a:t>。</a:t>
            </a:r>
            <a:endParaRPr lang="ja-JP" altLang="ja-JP" dirty="0">
              <a:latin typeface="Meiryo UI" panose="020B0604030504040204" pitchFamily="50" charset="-128"/>
              <a:ea typeface="Meiryo UI" panose="020B0604030504040204" pitchFamily="50" charset="-128"/>
            </a:endParaRPr>
          </a:p>
          <a:p>
            <a:pPr marL="0" indent="0">
              <a:buNone/>
            </a:pPr>
            <a:r>
              <a:rPr lang="ja-JP" altLang="en-US" dirty="0" smtClean="0">
                <a:latin typeface="Meiryo UI" panose="020B0604030504040204" pitchFamily="50" charset="-128"/>
                <a:ea typeface="Meiryo UI" panose="020B0604030504040204" pitchFamily="50" charset="-128"/>
              </a:rPr>
              <a:t>　　（４）</a:t>
            </a:r>
            <a:r>
              <a:rPr lang="ja-JP" altLang="ja-JP" dirty="0" smtClean="0">
                <a:latin typeface="Meiryo UI" panose="020B0604030504040204" pitchFamily="50" charset="-128"/>
                <a:ea typeface="Meiryo UI" panose="020B0604030504040204" pitchFamily="50" charset="-128"/>
              </a:rPr>
              <a:t>その他</a:t>
            </a:r>
            <a:endParaRPr lang="ja-JP" altLang="ja-JP" dirty="0">
              <a:latin typeface="Meiryo UI" panose="020B0604030504040204" pitchFamily="50" charset="-128"/>
              <a:ea typeface="Meiryo UI" panose="020B0604030504040204" pitchFamily="50" charset="-128"/>
            </a:endParaRPr>
          </a:p>
          <a:p>
            <a:pPr marL="0" indent="0">
              <a:buNone/>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本事業</a:t>
            </a:r>
            <a:r>
              <a:rPr lang="ja-JP" altLang="ja-JP" dirty="0">
                <a:latin typeface="Meiryo UI" panose="020B0604030504040204" pitchFamily="50" charset="-128"/>
                <a:ea typeface="Meiryo UI" panose="020B0604030504040204" pitchFamily="50" charset="-128"/>
              </a:rPr>
              <a:t>で実施する取組等について、本事業終了後も都内地域において定着させるための方策や、現時点で想定</a:t>
            </a:r>
            <a:r>
              <a:rPr lang="ja-JP" altLang="ja-JP" dirty="0" smtClean="0">
                <a:latin typeface="Meiryo UI" panose="020B0604030504040204" pitchFamily="50" charset="-128"/>
                <a:ea typeface="Meiryo UI" panose="020B0604030504040204" pitchFamily="50" charset="-128"/>
              </a:rPr>
              <a:t>される</a:t>
            </a:r>
            <a:endParaRPr lang="en-US" altLang="ja-JP" dirty="0" smtClean="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課題</a:t>
            </a:r>
            <a:r>
              <a:rPr lang="ja-JP" altLang="ja-JP" dirty="0">
                <a:latin typeface="Meiryo UI" panose="020B0604030504040204" pitchFamily="50" charset="-128"/>
                <a:ea typeface="Meiryo UI" panose="020B0604030504040204" pitchFamily="50" charset="-128"/>
              </a:rPr>
              <a:t>等を記載してください</a:t>
            </a:r>
            <a:r>
              <a:rPr lang="ja-JP" altLang="ja-JP"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r>
              <a:rPr kumimoji="1" lang="ja-JP" altLang="en-US" dirty="0" smtClean="0"/>
              <a:t>３</a:t>
            </a:r>
            <a:endParaRPr kumimoji="1" lang="ja-JP" altLang="en-US" dirty="0"/>
          </a:p>
        </p:txBody>
      </p:sp>
      <p:sp>
        <p:nvSpPr>
          <p:cNvPr id="8" name="タイトル 1"/>
          <p:cNvSpPr txBox="1">
            <a:spLocks/>
          </p:cNvSpPr>
          <p:nvPr/>
        </p:nvSpPr>
        <p:spPr>
          <a:xfrm>
            <a:off x="0" y="-8626"/>
            <a:ext cx="12222193" cy="1060073"/>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ja-JP" sz="3600" dirty="0">
                <a:latin typeface="Meiryo UI" panose="020B0604030504040204" pitchFamily="50" charset="-128"/>
                <a:ea typeface="Meiryo UI" panose="020B0604030504040204" pitchFamily="50" charset="-128"/>
              </a:rPr>
              <a:t>１　本事業の</a:t>
            </a:r>
            <a:r>
              <a:rPr lang="ja-JP" altLang="ja-JP" sz="3600" dirty="0">
                <a:latin typeface="メイリオ" panose="020B0604030504040204" pitchFamily="50" charset="-128"/>
                <a:ea typeface="メイリオ" panose="020B0604030504040204" pitchFamily="50" charset="-128"/>
              </a:rPr>
              <a:t>実施</a:t>
            </a:r>
            <a:r>
              <a:rPr lang="ja-JP" altLang="ja-JP" sz="3600" dirty="0">
                <a:latin typeface="Meiryo UI" panose="020B0604030504040204" pitchFamily="50" charset="-128"/>
                <a:ea typeface="Meiryo UI" panose="020B0604030504040204" pitchFamily="50" charset="-128"/>
              </a:rPr>
              <a:t>について</a:t>
            </a:r>
          </a:p>
        </p:txBody>
      </p:sp>
    </p:spTree>
    <p:extLst>
      <p:ext uri="{BB962C8B-B14F-4D97-AF65-F5344CB8AC3E}">
        <p14:creationId xmlns:p14="http://schemas.microsoft.com/office/powerpoint/2010/main" val="1246760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051446"/>
            <a:ext cx="12192000" cy="5806553"/>
          </a:xfrm>
        </p:spPr>
        <p:txBody>
          <a:bodyPr>
            <a:normAutofit/>
          </a:bodyPr>
          <a:lstStyle/>
          <a:p>
            <a:pPr marL="0" indent="0">
              <a:buNone/>
            </a:pP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endParaRPr>
          </a:p>
          <a:p>
            <a:pPr marL="0" indent="0">
              <a:buNone/>
            </a:pPr>
            <a:r>
              <a:rPr lang="ja-JP" altLang="en-US" sz="13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応募者が提案する取組と関連する取組を自らが先行的に行っている場合又は過去に行った経験がある場合には、</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その状況（成果等）を具体的に記載してください。</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lang="ja-JP" altLang="ja-JP" sz="1800" dirty="0" smtClean="0">
                <a:latin typeface="Meiryo UI" panose="020B0604030504040204" pitchFamily="50" charset="-128"/>
                <a:ea typeface="Meiryo UI" panose="020B0604030504040204" pitchFamily="50" charset="-128"/>
              </a:rPr>
              <a:t>又</a:t>
            </a:r>
            <a:r>
              <a:rPr lang="ja-JP" altLang="ja-JP" sz="1800" dirty="0">
                <a:latin typeface="Meiryo UI" panose="020B0604030504040204" pitchFamily="50" charset="-128"/>
                <a:ea typeface="Meiryo UI" panose="020B0604030504040204" pitchFamily="50" charset="-128"/>
              </a:rPr>
              <a:t>は過去に行った経験がある場合には、その状況（成果等）を具体的に記載してください</a:t>
            </a:r>
            <a:r>
              <a:rPr lang="ja-JP" altLang="ja-JP"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endParaRPr lang="en-US" altLang="ja-JP" sz="1800" dirty="0" smtClean="0">
              <a:latin typeface="Meiryo UI" panose="020B0604030504040204" pitchFamily="50" charset="-128"/>
              <a:ea typeface="Meiryo UI" panose="020B0604030504040204" pitchFamily="50" charset="-128"/>
            </a:endParaRPr>
          </a:p>
          <a:p>
            <a:pPr marL="0" indent="0">
              <a:buNone/>
            </a:pPr>
            <a:endParaRPr lang="en-US" altLang="ja-JP" sz="1300" dirty="0">
              <a:latin typeface="Meiryo UI" panose="020B0604030504040204" pitchFamily="50" charset="-128"/>
              <a:ea typeface="Meiryo UI" panose="020B0604030504040204" pitchFamily="50" charset="-128"/>
            </a:endParaRPr>
          </a:p>
          <a:p>
            <a:pPr marL="0" indent="0">
              <a:buNone/>
            </a:pPr>
            <a:endParaRPr lang="ja-JP" altLang="ja-JP" sz="1400" dirty="0">
              <a:latin typeface="Meiryo UI" panose="020B0604030504040204" pitchFamily="50" charset="-128"/>
              <a:ea typeface="Meiryo UI" panose="020B0604030504040204" pitchFamily="50" charset="-128"/>
            </a:endParaRPr>
          </a:p>
          <a:p>
            <a:pPr marL="0" lvl="0" indent="0">
              <a:buNone/>
            </a:pPr>
            <a:endParaRPr lang="ja-JP" altLang="ja-JP" dirty="0" smtClean="0">
              <a:latin typeface="Meiryo UI" panose="020B0604030504040204" pitchFamily="50" charset="-128"/>
              <a:ea typeface="Meiryo UI" panose="020B0604030504040204" pitchFamily="50" charset="-128"/>
            </a:endParaRPr>
          </a:p>
          <a:p>
            <a:pPr marL="0" indent="0">
              <a:buNone/>
            </a:pPr>
            <a:r>
              <a:rPr lang="ja-JP" altLang="en-US" dirty="0" smtClean="0">
                <a:latin typeface="Meiryo UI" panose="020B0604030504040204" pitchFamily="50" charset="-128"/>
                <a:ea typeface="Meiryo UI" panose="020B0604030504040204" pitchFamily="50" charset="-128"/>
              </a:rPr>
              <a:t>　　　　　</a:t>
            </a:r>
            <a:endParaRPr lang="ja-JP" altLang="ja-JP" dirty="0"/>
          </a:p>
          <a:p>
            <a:pPr marL="0" indent="0">
              <a:buNone/>
            </a:pPr>
            <a:endParaRPr lang="en-US" altLang="ja-JP" dirty="0" smtClean="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r>
              <a:rPr kumimoji="1" lang="ja-JP" altLang="en-US" dirty="0" smtClean="0"/>
              <a:t>４</a:t>
            </a:r>
            <a:endParaRPr kumimoji="1" lang="ja-JP" altLang="en-US" dirty="0"/>
          </a:p>
        </p:txBody>
      </p:sp>
      <p:sp>
        <p:nvSpPr>
          <p:cNvPr id="8" name="タイトル 1"/>
          <p:cNvSpPr txBox="1">
            <a:spLocks/>
          </p:cNvSpPr>
          <p:nvPr/>
        </p:nvSpPr>
        <p:spPr>
          <a:xfrm>
            <a:off x="0" y="-8626"/>
            <a:ext cx="12222193" cy="1060073"/>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a:latin typeface="メイリオ" panose="020B0604030504040204" pitchFamily="50" charset="-128"/>
                <a:ea typeface="メイリオ" panose="020B0604030504040204" pitchFamily="50" charset="-128"/>
              </a:rPr>
              <a:t>２</a:t>
            </a:r>
            <a:r>
              <a:rPr lang="ja-JP" altLang="ja-JP" sz="3600" dirty="0">
                <a:latin typeface="メイリオ" panose="020B0604030504040204" pitchFamily="50" charset="-128"/>
                <a:ea typeface="メイリオ" panose="020B0604030504040204" pitchFamily="50" charset="-128"/>
              </a:rPr>
              <a:t>　</a:t>
            </a:r>
            <a:r>
              <a:rPr lang="ja-JP" altLang="en-US" sz="3600" dirty="0">
                <a:latin typeface="メイリオ" panose="020B0604030504040204" pitchFamily="50" charset="-128"/>
                <a:ea typeface="メイリオ" panose="020B0604030504040204" pitchFamily="50" charset="-128"/>
              </a:rPr>
              <a:t>取組実績</a:t>
            </a:r>
            <a:r>
              <a:rPr lang="ja-JP" altLang="ja-JP" sz="3600" dirty="0">
                <a:latin typeface="メイリオ" panose="020B0604030504040204" pitchFamily="50" charset="-128"/>
                <a:ea typeface="メイリオ" panose="020B0604030504040204" pitchFamily="50" charset="-128"/>
              </a:rPr>
              <a:t>について</a:t>
            </a:r>
          </a:p>
        </p:txBody>
      </p:sp>
    </p:spTree>
    <p:extLst>
      <p:ext uri="{BB962C8B-B14F-4D97-AF65-F5344CB8AC3E}">
        <p14:creationId xmlns:p14="http://schemas.microsoft.com/office/powerpoint/2010/main" val="389928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051447"/>
            <a:ext cx="12192000" cy="5866938"/>
          </a:xfrm>
        </p:spPr>
        <p:txBody>
          <a:bodyPr>
            <a:normAutofit/>
          </a:bodyPr>
          <a:lstStyle/>
          <a:p>
            <a:pPr marL="0" indent="0">
              <a:buNone/>
            </a:pPr>
            <a:endParaRPr lang="en-US" altLang="ja-JP" sz="1300" dirty="0" smtClean="0">
              <a:latin typeface="Meiryo UI" panose="020B0604030504040204" pitchFamily="50" charset="-128"/>
              <a:ea typeface="Meiryo UI" panose="020B0604030504040204" pitchFamily="50" charset="-128"/>
            </a:endParaRPr>
          </a:p>
          <a:p>
            <a:pPr marL="0" indent="0">
              <a:buNone/>
            </a:pPr>
            <a:r>
              <a:rPr lang="ja-JP" altLang="en-US" sz="1300" dirty="0" smtClean="0">
                <a:latin typeface="Meiryo UI" panose="020B0604030504040204" pitchFamily="50" charset="-128"/>
                <a:ea typeface="Meiryo UI" panose="020B0604030504040204" pitchFamily="50" charset="-128"/>
              </a:rPr>
              <a:t>　　</a:t>
            </a:r>
            <a:r>
              <a:rPr lang="ja-JP" altLang="ja-JP" sz="1800" dirty="0" smtClean="0">
                <a:latin typeface="Meiryo UI" panose="020B0604030504040204" pitchFamily="50" charset="-128"/>
                <a:ea typeface="Meiryo UI" panose="020B0604030504040204" pitchFamily="50" charset="-128"/>
              </a:rPr>
              <a:t>本事業</a:t>
            </a:r>
            <a:r>
              <a:rPr lang="ja-JP" altLang="ja-JP" sz="1800" dirty="0">
                <a:latin typeface="Meiryo UI" panose="020B0604030504040204" pitchFamily="50" charset="-128"/>
                <a:ea typeface="Meiryo UI" panose="020B0604030504040204" pitchFamily="50" charset="-128"/>
              </a:rPr>
              <a:t>をどのような体制で実施するか図示等により記載してください。</a:t>
            </a:r>
          </a:p>
          <a:p>
            <a:pPr marL="0" indent="0">
              <a:buNone/>
            </a:pPr>
            <a:r>
              <a:rPr lang="ja-JP" altLang="en-US" sz="1800" dirty="0" smtClean="0">
                <a:latin typeface="Meiryo UI" panose="020B0604030504040204" pitchFamily="50" charset="-128"/>
                <a:ea typeface="Meiryo UI" panose="020B0604030504040204" pitchFamily="50" charset="-128"/>
              </a:rPr>
              <a:t>　 </a:t>
            </a:r>
            <a:r>
              <a:rPr lang="ja-JP" altLang="ja-JP" sz="1800" dirty="0" smtClean="0">
                <a:latin typeface="Meiryo UI" panose="020B0604030504040204" pitchFamily="50" charset="-128"/>
                <a:ea typeface="Meiryo UI" panose="020B0604030504040204" pitchFamily="50" charset="-128"/>
              </a:rPr>
              <a:t>なお</a:t>
            </a:r>
            <a:r>
              <a:rPr lang="ja-JP" altLang="ja-JP" sz="1800" dirty="0">
                <a:latin typeface="Meiryo UI" panose="020B0604030504040204" pitchFamily="50" charset="-128"/>
                <a:ea typeface="Meiryo UI" panose="020B0604030504040204" pitchFamily="50" charset="-128"/>
              </a:rPr>
              <a:t>、複数の事業者が本事業を共同で実施する場合は、それぞれの役割分担を明示してください</a:t>
            </a:r>
            <a:r>
              <a:rPr lang="ja-JP" altLang="ja-JP"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endParaRPr>
          </a:p>
          <a:p>
            <a:pPr marL="0" indent="0">
              <a:buNone/>
            </a:pPr>
            <a:endParaRPr lang="ja-JP" altLang="ja-JP" sz="1400" dirty="0">
              <a:latin typeface="Meiryo UI" panose="020B0604030504040204" pitchFamily="50" charset="-128"/>
              <a:ea typeface="Meiryo UI" panose="020B0604030504040204" pitchFamily="50" charset="-128"/>
            </a:endParaRPr>
          </a:p>
          <a:p>
            <a:pPr marL="0" lvl="0" indent="0">
              <a:buNone/>
            </a:pPr>
            <a:endParaRPr lang="ja-JP" altLang="ja-JP" dirty="0" smtClean="0">
              <a:latin typeface="Meiryo UI" panose="020B0604030504040204" pitchFamily="50" charset="-128"/>
              <a:ea typeface="Meiryo UI" panose="020B0604030504040204" pitchFamily="50" charset="-128"/>
            </a:endParaRPr>
          </a:p>
          <a:p>
            <a:pPr marL="0" indent="0">
              <a:buNone/>
            </a:pPr>
            <a:r>
              <a:rPr lang="ja-JP" altLang="en-US" dirty="0" smtClean="0">
                <a:latin typeface="Meiryo UI" panose="020B0604030504040204" pitchFamily="50" charset="-128"/>
                <a:ea typeface="Meiryo UI" panose="020B0604030504040204" pitchFamily="50" charset="-128"/>
              </a:rPr>
              <a:t>　　　　　</a:t>
            </a:r>
            <a:endParaRPr lang="ja-JP" altLang="ja-JP" dirty="0"/>
          </a:p>
          <a:p>
            <a:pPr marL="0" indent="0">
              <a:buNone/>
            </a:pPr>
            <a:endParaRPr lang="en-US" altLang="ja-JP"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r>
              <a:rPr kumimoji="1" lang="ja-JP" altLang="en-US" dirty="0" smtClean="0"/>
              <a:t>５</a:t>
            </a:r>
            <a:endParaRPr kumimoji="1" lang="ja-JP" altLang="en-US" dirty="0"/>
          </a:p>
        </p:txBody>
      </p:sp>
      <p:sp>
        <p:nvSpPr>
          <p:cNvPr id="7" name="タイトル 1"/>
          <p:cNvSpPr txBox="1">
            <a:spLocks/>
          </p:cNvSpPr>
          <p:nvPr/>
        </p:nvSpPr>
        <p:spPr>
          <a:xfrm>
            <a:off x="0" y="-8626"/>
            <a:ext cx="12222193" cy="1060073"/>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a:latin typeface="メイリオ" panose="020B0604030504040204" pitchFamily="50" charset="-128"/>
                <a:ea typeface="メイリオ" panose="020B0604030504040204" pitchFamily="50" charset="-128"/>
              </a:rPr>
              <a:t>３</a:t>
            </a:r>
            <a:r>
              <a:rPr lang="ja-JP" altLang="ja-JP" sz="3600" dirty="0">
                <a:latin typeface="メイリオ" panose="020B0604030504040204" pitchFamily="50" charset="-128"/>
                <a:ea typeface="メイリオ" panose="020B0604030504040204" pitchFamily="50" charset="-128"/>
              </a:rPr>
              <a:t>　本事業の実施体制</a:t>
            </a:r>
          </a:p>
        </p:txBody>
      </p:sp>
    </p:spTree>
    <p:extLst>
      <p:ext uri="{BB962C8B-B14F-4D97-AF65-F5344CB8AC3E}">
        <p14:creationId xmlns:p14="http://schemas.microsoft.com/office/powerpoint/2010/main" val="445346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051446"/>
            <a:ext cx="12192000" cy="5806553"/>
          </a:xfrm>
        </p:spPr>
        <p:txBody>
          <a:bodyPr>
            <a:normAutofit lnSpcReduction="10000"/>
          </a:bodyPr>
          <a:lstStyle/>
          <a:p>
            <a:pPr marL="0" indent="0">
              <a:buNone/>
            </a:pPr>
            <a:r>
              <a:rPr lang="ja-JP" altLang="en-US" sz="1300" dirty="0" smtClean="0">
                <a:latin typeface="Meiryo UI" panose="020B0604030504040204" pitchFamily="50" charset="-128"/>
                <a:ea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（１）</a:t>
            </a:r>
            <a:r>
              <a:rPr lang="ja-JP" altLang="ja-JP" sz="1800" dirty="0">
                <a:latin typeface="Meiryo UI" panose="020B0604030504040204" pitchFamily="50" charset="-128"/>
                <a:ea typeface="Meiryo UI" panose="020B0604030504040204" pitchFamily="50" charset="-128"/>
              </a:rPr>
              <a:t>本事業の事業費用の</a:t>
            </a:r>
            <a:r>
              <a:rPr lang="ja-JP" altLang="ja-JP" sz="1800" dirty="0" smtClean="0">
                <a:latin typeface="Meiryo UI" panose="020B0604030504040204" pitchFamily="50" charset="-128"/>
                <a:ea typeface="Meiryo UI" panose="020B0604030504040204" pitchFamily="50" charset="-128"/>
              </a:rPr>
              <a:t>額</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ja-JP" sz="1800" dirty="0" smtClean="0">
                <a:latin typeface="Meiryo UI" panose="020B0604030504040204" pitchFamily="50" charset="-128"/>
                <a:ea typeface="Meiryo UI" panose="020B0604030504040204" pitchFamily="50" charset="-128"/>
              </a:rPr>
              <a:t>本事業</a:t>
            </a:r>
            <a:r>
              <a:rPr lang="ja-JP" altLang="ja-JP" sz="1800" dirty="0">
                <a:latin typeface="Meiryo UI" panose="020B0604030504040204" pitchFamily="50" charset="-128"/>
                <a:ea typeface="Meiryo UI" panose="020B0604030504040204" pitchFamily="50" charset="-128"/>
              </a:rPr>
              <a:t>に係る事業項目の概要、所要経費の概算見積額等を記載してください。</a:t>
            </a:r>
          </a:p>
          <a:p>
            <a:pPr marL="0" indent="0">
              <a:buNone/>
            </a:pPr>
            <a:endParaRPr lang="en-US" altLang="ja-JP" sz="1800" dirty="0">
              <a:latin typeface="Meiryo UI" panose="020B0604030504040204" pitchFamily="50" charset="-128"/>
              <a:ea typeface="Meiryo UI" panose="020B0604030504040204" pitchFamily="50" charset="-128"/>
            </a:endParaRPr>
          </a:p>
          <a:p>
            <a:pPr marL="0" indent="0">
              <a:buNone/>
            </a:pPr>
            <a:endParaRPr lang="ja-JP" altLang="ja-JP" sz="1800" dirty="0">
              <a:latin typeface="Meiryo UI" panose="020B0604030504040204" pitchFamily="50" charset="-128"/>
              <a:ea typeface="Meiryo UI" panose="020B0604030504040204" pitchFamily="50" charset="-128"/>
            </a:endParaRPr>
          </a:p>
          <a:p>
            <a:pPr marL="0" lvl="0" indent="0">
              <a:buNone/>
            </a:pPr>
            <a:endParaRPr lang="ja-JP" altLang="ja-JP"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　　　　　</a:t>
            </a:r>
            <a:endParaRPr lang="en-US" altLang="ja-JP" sz="1800" dirty="0" smtClean="0">
              <a:latin typeface="Meiryo UI" panose="020B0604030504040204" pitchFamily="50" charset="-128"/>
              <a:ea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　</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　　　　　　　　　　　　　（</a:t>
            </a:r>
            <a:r>
              <a:rPr lang="ja-JP" altLang="ja-JP" sz="1800" dirty="0" smtClean="0">
                <a:latin typeface="Meiryo UI" panose="020B0604030504040204" pitchFamily="50" charset="-128"/>
                <a:ea typeface="Meiryo UI" panose="020B0604030504040204" pitchFamily="50" charset="-128"/>
              </a:rPr>
              <a:t>注</a:t>
            </a:r>
            <a:r>
              <a:rPr lang="ja-JP" altLang="ja-JP" sz="1800" dirty="0">
                <a:latin typeface="Meiryo UI" panose="020B0604030504040204" pitchFamily="50" charset="-128"/>
                <a:ea typeface="Meiryo UI" panose="020B0604030504040204" pitchFamily="50" charset="-128"/>
              </a:rPr>
              <a:t>）消費税及び地方消費税については、課題ごとに内税で計上のこと</a:t>
            </a:r>
            <a:r>
              <a:rPr lang="ja-JP" altLang="ja-JP" sz="1800" dirty="0" smtClean="0">
                <a:latin typeface="Meiryo UI" panose="020B0604030504040204" pitchFamily="50" charset="-128"/>
                <a:ea typeface="Meiryo UI" panose="020B0604030504040204" pitchFamily="50" charset="-128"/>
              </a:rPr>
              <a:t>。また</a:t>
            </a:r>
            <a:r>
              <a:rPr lang="ja-JP" altLang="ja-JP" sz="1800" dirty="0">
                <a:latin typeface="Meiryo UI" panose="020B0604030504040204" pitchFamily="50" charset="-128"/>
                <a:ea typeface="Meiryo UI" panose="020B0604030504040204" pitchFamily="50" charset="-128"/>
              </a:rPr>
              <a:t>、記入欄は自由に変更のこと</a:t>
            </a:r>
            <a:r>
              <a:rPr lang="ja-JP" altLang="ja-JP"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　　（２）本事業の実施スケジュール</a:t>
            </a:r>
            <a:endParaRPr lang="ja-JP" altLang="ja-JP" sz="1800" dirty="0" smtClean="0">
              <a:latin typeface="Meiryo UI" panose="020B0604030504040204" pitchFamily="50" charset="-128"/>
              <a:ea typeface="Meiryo UI" panose="020B0604030504040204" pitchFamily="50" charset="-128"/>
            </a:endParaRPr>
          </a:p>
          <a:p>
            <a:pPr marL="0" lvl="0" indent="0">
              <a:buNone/>
            </a:pPr>
            <a:r>
              <a:rPr lang="ja-JP" altLang="en-US" sz="1800" dirty="0" smtClean="0">
                <a:latin typeface="Meiryo UI" panose="020B0604030504040204" pitchFamily="50" charset="-128"/>
                <a:ea typeface="Meiryo UI" panose="020B0604030504040204" pitchFamily="50" charset="-128"/>
              </a:rPr>
              <a:t>　　　　　　本事業の実施期間中における事業の企画、実施、結果の集約及び事業成果物の提出までの一連のスケジュールについて、</a:t>
            </a:r>
            <a:endParaRPr lang="en-US" altLang="ja-JP" sz="1800" dirty="0" smtClean="0">
              <a:latin typeface="Meiryo UI" panose="020B0604030504040204" pitchFamily="50" charset="-128"/>
              <a:ea typeface="Meiryo UI" panose="020B0604030504040204" pitchFamily="50" charset="-128"/>
            </a:endParaRPr>
          </a:p>
          <a:p>
            <a:pPr marL="0" lvl="0" indent="0">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月別に上旬・中旬・下旬に分けて記載してください。</a:t>
            </a:r>
            <a:endParaRPr lang="ja-JP" altLang="ja-JP" sz="1800" dirty="0" smtClean="0">
              <a:latin typeface="Meiryo UI" panose="020B0604030504040204" pitchFamily="50" charset="-128"/>
              <a:ea typeface="Meiryo UI" panose="020B0604030504040204" pitchFamily="50" charset="-128"/>
            </a:endParaRPr>
          </a:p>
          <a:p>
            <a:pPr marL="0" indent="0">
              <a:buNone/>
            </a:pPr>
            <a:endParaRPr lang="en-US" altLang="ja-JP" sz="1300" dirty="0" smtClean="0">
              <a:latin typeface="Meiryo UI" panose="020B0604030504040204" pitchFamily="50" charset="-128"/>
              <a:ea typeface="Meiryo UI" panose="020B0604030504040204" pitchFamily="50" charset="-128"/>
            </a:endParaRPr>
          </a:p>
          <a:p>
            <a:pPr marL="0" indent="0">
              <a:buNone/>
            </a:pPr>
            <a:endParaRPr lang="ja-JP" altLang="ja-JP" sz="1300" dirty="0">
              <a:latin typeface="Meiryo UI" panose="020B0604030504040204" pitchFamily="50" charset="-128"/>
              <a:ea typeface="Meiryo UI" panose="020B0604030504040204" pitchFamily="50" charset="-128"/>
            </a:endParaRPr>
          </a:p>
          <a:p>
            <a:pPr marL="0" indent="0">
              <a:buNone/>
            </a:pPr>
            <a:endParaRPr lang="en-US" altLang="ja-JP" dirty="0" smtClean="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047124071"/>
              </p:ext>
            </p:extLst>
          </p:nvPr>
        </p:nvGraphicFramePr>
        <p:xfrm>
          <a:off x="1557546" y="2104845"/>
          <a:ext cx="8837283" cy="2544793"/>
        </p:xfrm>
        <a:graphic>
          <a:graphicData uri="http://schemas.openxmlformats.org/drawingml/2006/table">
            <a:tbl>
              <a:tblPr firstRow="1" bandRow="1">
                <a:tableStyleId>{6E25E649-3F16-4E02-A733-19D2CDBF48F0}</a:tableStyleId>
              </a:tblPr>
              <a:tblGrid>
                <a:gridCol w="4411933">
                  <a:extLst>
                    <a:ext uri="{9D8B030D-6E8A-4147-A177-3AD203B41FA5}">
                      <a16:colId xmlns:a16="http://schemas.microsoft.com/office/drawing/2014/main" val="3873786446"/>
                    </a:ext>
                  </a:extLst>
                </a:gridCol>
                <a:gridCol w="4425350">
                  <a:extLst>
                    <a:ext uri="{9D8B030D-6E8A-4147-A177-3AD203B41FA5}">
                      <a16:colId xmlns:a16="http://schemas.microsoft.com/office/drawing/2014/main" val="1647383117"/>
                    </a:ext>
                  </a:extLst>
                </a:gridCol>
              </a:tblGrid>
              <a:tr h="328919">
                <a:tc>
                  <a:txBody>
                    <a:bodyPr/>
                    <a:lstStyle/>
                    <a:p>
                      <a:pPr algn="ctr"/>
                      <a:r>
                        <a:rPr kumimoji="1" lang="ja-JP" altLang="ja-JP" sz="1300" kern="1200" dirty="0" smtClean="0">
                          <a:solidFill>
                            <a:schemeClr val="tx1"/>
                          </a:solidFill>
                          <a:effectLst/>
                          <a:latin typeface="Meiryo UI" panose="020B0604030504040204" pitchFamily="50" charset="-128"/>
                          <a:ea typeface="Meiryo UI" panose="020B0604030504040204" pitchFamily="50" charset="-128"/>
                        </a:rPr>
                        <a:t>事業項目の概要</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ja-JP" sz="1300" kern="1200" dirty="0" smtClean="0">
                          <a:solidFill>
                            <a:schemeClr val="tx1"/>
                          </a:solidFill>
                          <a:effectLst/>
                          <a:latin typeface="Meiryo UI" panose="020B0604030504040204" pitchFamily="50" charset="-128"/>
                          <a:ea typeface="Meiryo UI" panose="020B0604030504040204" pitchFamily="50" charset="-128"/>
                        </a:rPr>
                        <a:t>所要経費の概算見積額（単位：千円）</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5728"/>
                  </a:ext>
                </a:extLst>
              </a:tr>
              <a:tr h="779018">
                <a:tc>
                  <a:txBody>
                    <a:bodyPr/>
                    <a:lstStyle/>
                    <a:p>
                      <a:r>
                        <a:rPr kumimoji="1" lang="ja-JP" altLang="ja-JP" sz="1300" kern="1200" dirty="0" smtClean="0">
                          <a:effectLst/>
                          <a:latin typeface="Meiryo UI" panose="020B0604030504040204" pitchFamily="50" charset="-128"/>
                          <a:ea typeface="Meiryo UI" panose="020B0604030504040204" pitchFamily="50" charset="-128"/>
                        </a:rPr>
                        <a:t>１．○○○○</a:t>
                      </a:r>
                    </a:p>
                    <a:p>
                      <a:r>
                        <a:rPr kumimoji="1" lang="ja-JP" altLang="en-US" sz="1300" kern="1200" dirty="0" smtClean="0">
                          <a:effectLst/>
                          <a:latin typeface="Meiryo UI" panose="020B0604030504040204" pitchFamily="50" charset="-128"/>
                          <a:ea typeface="Meiryo UI" panose="020B0604030504040204" pitchFamily="50" charset="-128"/>
                        </a:rPr>
                        <a:t>　　</a:t>
                      </a:r>
                      <a:r>
                        <a:rPr kumimoji="1" lang="ja-JP" altLang="ja-JP" sz="1300" kern="1200" dirty="0" smtClean="0">
                          <a:effectLst/>
                          <a:latin typeface="Meiryo UI" panose="020B0604030504040204" pitchFamily="50" charset="-128"/>
                          <a:ea typeface="Meiryo UI" panose="020B0604030504040204" pitchFamily="50" charset="-128"/>
                        </a:rPr>
                        <a:t>１－１．○○○○</a:t>
                      </a:r>
                    </a:p>
                    <a:p>
                      <a:r>
                        <a:rPr kumimoji="1" lang="ja-JP" altLang="en-US" sz="1300" kern="1200" dirty="0" smtClean="0">
                          <a:effectLst/>
                          <a:latin typeface="Meiryo UI" panose="020B0604030504040204" pitchFamily="50" charset="-128"/>
                          <a:ea typeface="Meiryo UI" panose="020B0604030504040204" pitchFamily="50" charset="-128"/>
                        </a:rPr>
                        <a:t>　　</a:t>
                      </a:r>
                      <a:r>
                        <a:rPr kumimoji="1" lang="ja-JP" altLang="ja-JP" sz="1300" kern="1200" dirty="0" smtClean="0">
                          <a:effectLst/>
                          <a:latin typeface="Meiryo UI" panose="020B0604030504040204" pitchFamily="50" charset="-128"/>
                          <a:ea typeface="Meiryo UI" panose="020B0604030504040204" pitchFamily="50" charset="-128"/>
                        </a:rPr>
                        <a:t>１－２．○○○○</a:t>
                      </a:r>
                      <a:endParaRPr kumimoji="1" lang="ja-JP" altLang="en-US" sz="13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3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1199227"/>
                  </a:ext>
                </a:extLst>
              </a:tr>
              <a:tr h="779018">
                <a:tc>
                  <a:txBody>
                    <a:bodyPr/>
                    <a:lstStyle/>
                    <a:p>
                      <a:r>
                        <a:rPr kumimoji="1" lang="ja-JP" altLang="ja-JP" sz="1300" kern="1200" dirty="0" smtClean="0">
                          <a:effectLst/>
                          <a:latin typeface="Meiryo UI" panose="020B0604030504040204" pitchFamily="50" charset="-128"/>
                          <a:ea typeface="Meiryo UI" panose="020B0604030504040204" pitchFamily="50" charset="-128"/>
                        </a:rPr>
                        <a:t>２．○○○○</a:t>
                      </a:r>
                    </a:p>
                    <a:p>
                      <a:r>
                        <a:rPr kumimoji="1" lang="ja-JP" altLang="en-US" sz="1300" kern="1200" dirty="0" smtClean="0">
                          <a:effectLst/>
                          <a:latin typeface="Meiryo UI" panose="020B0604030504040204" pitchFamily="50" charset="-128"/>
                          <a:ea typeface="Meiryo UI" panose="020B0604030504040204" pitchFamily="50" charset="-128"/>
                        </a:rPr>
                        <a:t>　　</a:t>
                      </a:r>
                      <a:r>
                        <a:rPr kumimoji="1" lang="ja-JP" altLang="ja-JP" sz="1300" kern="1200" dirty="0" smtClean="0">
                          <a:effectLst/>
                          <a:latin typeface="Meiryo UI" panose="020B0604030504040204" pitchFamily="50" charset="-128"/>
                          <a:ea typeface="Meiryo UI" panose="020B0604030504040204" pitchFamily="50" charset="-128"/>
                        </a:rPr>
                        <a:t>２－１．○○○○</a:t>
                      </a:r>
                    </a:p>
                    <a:p>
                      <a:r>
                        <a:rPr kumimoji="1" lang="ja-JP" altLang="en-US" sz="1300" kern="1200" dirty="0" smtClean="0">
                          <a:effectLst/>
                          <a:latin typeface="Meiryo UI" panose="020B0604030504040204" pitchFamily="50" charset="-128"/>
                          <a:ea typeface="Meiryo UI" panose="020B0604030504040204" pitchFamily="50" charset="-128"/>
                        </a:rPr>
                        <a:t>　　</a:t>
                      </a:r>
                      <a:r>
                        <a:rPr kumimoji="1" lang="ja-JP" altLang="ja-JP" sz="1300" kern="1200" dirty="0" smtClean="0">
                          <a:effectLst/>
                          <a:latin typeface="Meiryo UI" panose="020B0604030504040204" pitchFamily="50" charset="-128"/>
                          <a:ea typeface="Meiryo UI" panose="020B0604030504040204" pitchFamily="50" charset="-128"/>
                        </a:rPr>
                        <a:t>２－２．○○○○</a:t>
                      </a:r>
                      <a:endParaRPr kumimoji="1" lang="ja-JP" altLang="en-US" sz="13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3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2448843"/>
                  </a:ext>
                </a:extLst>
              </a:tr>
              <a:tr h="3289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300" kern="1200" dirty="0" smtClean="0">
                          <a:effectLst/>
                          <a:latin typeface="Meiryo UI" panose="020B0604030504040204" pitchFamily="50" charset="-128"/>
                          <a:ea typeface="Meiryo UI" panose="020B0604030504040204" pitchFamily="50" charset="-128"/>
                        </a:rPr>
                        <a:t>３．○○○○</a:t>
                      </a:r>
                      <a:endParaRPr kumimoji="1" lang="ja-JP" altLang="ja-JP" sz="13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3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792892"/>
                  </a:ext>
                </a:extLst>
              </a:tr>
              <a:tr h="328919">
                <a:tc>
                  <a:txBody>
                    <a:bodyPr/>
                    <a:lstStyle/>
                    <a:p>
                      <a:pPr algn="ctr"/>
                      <a:r>
                        <a:rPr kumimoji="1" lang="ja-JP" altLang="ja-JP" sz="1300" kern="1200" dirty="0" smtClean="0">
                          <a:effectLst/>
                          <a:latin typeface="Meiryo UI" panose="020B0604030504040204" pitchFamily="50" charset="-128"/>
                          <a:ea typeface="Meiryo UI" panose="020B0604030504040204" pitchFamily="50" charset="-128"/>
                        </a:rPr>
                        <a:t>合　　計</a:t>
                      </a:r>
                      <a:endParaRPr kumimoji="1" lang="ja-JP" altLang="en-US" sz="13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3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8427783"/>
                  </a:ext>
                </a:extLst>
              </a:tr>
            </a:tbl>
          </a:graphicData>
        </a:graphic>
      </p:graphicFrame>
      <p:sp>
        <p:nvSpPr>
          <p:cNvPr id="6" name="スライド番号プレースホルダー 5"/>
          <p:cNvSpPr>
            <a:spLocks noGrp="1"/>
          </p:cNvSpPr>
          <p:nvPr>
            <p:ph type="sldNum" sz="quarter" idx="12"/>
          </p:nvPr>
        </p:nvSpPr>
        <p:spPr/>
        <p:txBody>
          <a:bodyPr/>
          <a:lstStyle/>
          <a:p>
            <a:r>
              <a:rPr kumimoji="1" lang="ja-JP" altLang="en-US" dirty="0" smtClean="0"/>
              <a:t>６</a:t>
            </a:r>
            <a:endParaRPr kumimoji="1" lang="ja-JP" altLang="en-US" dirty="0"/>
          </a:p>
        </p:txBody>
      </p:sp>
      <p:sp>
        <p:nvSpPr>
          <p:cNvPr id="8" name="タイトル 1"/>
          <p:cNvSpPr txBox="1">
            <a:spLocks/>
          </p:cNvSpPr>
          <p:nvPr/>
        </p:nvSpPr>
        <p:spPr>
          <a:xfrm>
            <a:off x="0" y="-8626"/>
            <a:ext cx="12222193" cy="1060073"/>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ja-JP" sz="3600" dirty="0">
                <a:latin typeface="メイリオ" panose="020B0604030504040204" pitchFamily="50" charset="-128"/>
                <a:ea typeface="メイリオ" panose="020B0604030504040204" pitchFamily="50" charset="-128"/>
              </a:rPr>
              <a:t>４　本事業の事業計画</a:t>
            </a:r>
          </a:p>
        </p:txBody>
      </p:sp>
    </p:spTree>
    <p:extLst>
      <p:ext uri="{BB962C8B-B14F-4D97-AF65-F5344CB8AC3E}">
        <p14:creationId xmlns:p14="http://schemas.microsoft.com/office/powerpoint/2010/main" val="500015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051446"/>
            <a:ext cx="12192000" cy="5806553"/>
          </a:xfrm>
        </p:spPr>
        <p:txBody>
          <a:bodyPr>
            <a:normAutofit/>
          </a:bodyPr>
          <a:lstStyle/>
          <a:p>
            <a:pPr marL="0" indent="0">
              <a:buNone/>
            </a:pPr>
            <a:endParaRPr lang="en-US" altLang="ja-JP" sz="1300" dirty="0" smtClean="0">
              <a:latin typeface="Meiryo UI" panose="020B0604030504040204" pitchFamily="50" charset="-128"/>
              <a:ea typeface="Meiryo UI" panose="020B0604030504040204" pitchFamily="50" charset="-128"/>
            </a:endParaRPr>
          </a:p>
          <a:p>
            <a:pPr marL="0" indent="0">
              <a:buNone/>
            </a:pPr>
            <a:r>
              <a:rPr lang="ja-JP" altLang="en-US" sz="13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本事業を実施するに当たって要望事項等があれば記入してください。</a:t>
            </a:r>
            <a:endParaRPr lang="en-US" altLang="ja-JP" sz="1800" dirty="0">
              <a:latin typeface="Meiryo UI" panose="020B0604030504040204" pitchFamily="50" charset="-128"/>
              <a:ea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300" dirty="0" smtClean="0">
                <a:latin typeface="Meiryo UI" panose="020B0604030504040204" pitchFamily="50" charset="-128"/>
                <a:ea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endParaRPr>
          </a:p>
          <a:p>
            <a:pPr marL="0" indent="0">
              <a:buNone/>
            </a:pPr>
            <a:endParaRPr lang="en-US" altLang="ja-JP" sz="1300" dirty="0">
              <a:latin typeface="Meiryo UI" panose="020B0604030504040204" pitchFamily="50" charset="-128"/>
              <a:ea typeface="Meiryo UI" panose="020B0604030504040204" pitchFamily="50" charset="-128"/>
            </a:endParaRPr>
          </a:p>
          <a:p>
            <a:pPr marL="0" indent="0">
              <a:buNone/>
            </a:pPr>
            <a:r>
              <a:rPr lang="ja-JP" altLang="en-US" sz="1300" dirty="0" smtClean="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r>
              <a:rPr kumimoji="1" lang="ja-JP" altLang="en-US" dirty="0" smtClean="0"/>
              <a:t>７</a:t>
            </a:r>
            <a:endParaRPr kumimoji="1" lang="ja-JP" altLang="en-US" dirty="0"/>
          </a:p>
        </p:txBody>
      </p:sp>
      <p:sp>
        <p:nvSpPr>
          <p:cNvPr id="7" name="タイトル 1"/>
          <p:cNvSpPr txBox="1">
            <a:spLocks/>
          </p:cNvSpPr>
          <p:nvPr/>
        </p:nvSpPr>
        <p:spPr>
          <a:xfrm>
            <a:off x="0" y="-8626"/>
            <a:ext cx="12222193" cy="1060073"/>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a:latin typeface="メイリオ" panose="020B0604030504040204" pitchFamily="50" charset="-128"/>
                <a:ea typeface="メイリオ" panose="020B0604030504040204" pitchFamily="50" charset="-128"/>
              </a:rPr>
              <a:t>５</a:t>
            </a:r>
            <a:r>
              <a:rPr lang="ja-JP" altLang="ja-JP" sz="3600" dirty="0">
                <a:latin typeface="メイリオ" panose="020B0604030504040204" pitchFamily="50" charset="-128"/>
                <a:ea typeface="メイリオ" panose="020B0604030504040204" pitchFamily="50" charset="-128"/>
              </a:rPr>
              <a:t>　</a:t>
            </a:r>
            <a:r>
              <a:rPr lang="ja-JP" altLang="en-US" sz="3600" dirty="0">
                <a:latin typeface="メイリオ" panose="020B0604030504040204" pitchFamily="50" charset="-128"/>
                <a:ea typeface="メイリオ" panose="020B0604030504040204" pitchFamily="50" charset="-128"/>
              </a:rPr>
              <a:t>その他</a:t>
            </a:r>
            <a:endParaRPr lang="en-US" altLang="ja-JP" sz="3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04728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0081"/>
            <a:ext cx="12192000" cy="1325563"/>
          </a:xfrm>
        </p:spPr>
        <p:txBody>
          <a:bodyPr>
            <a:normAutofit/>
          </a:bodyPr>
          <a:lstStyle/>
          <a:p>
            <a:pPr algn="ctr"/>
            <a:r>
              <a:rPr lang="zh-TW" altLang="en-US" sz="3600" dirty="0" smtClean="0">
                <a:latin typeface="メイリオ" panose="020B0604030504040204" pitchFamily="50" charset="-128"/>
                <a:ea typeface="メイリオ" panose="020B0604030504040204" pitchFamily="50" charset="-128"/>
              </a:rPr>
              <a:t>提　案　書　要　約</a:t>
            </a:r>
            <a:endParaRPr kumimoji="1" lang="ja-JP" altLang="en-US" sz="36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0" y="1354270"/>
            <a:ext cx="12192000" cy="4831319"/>
          </a:xfrm>
        </p:spPr>
        <p:txBody>
          <a:bodyPr>
            <a:normAutofit/>
          </a:bodyPr>
          <a:lstStyle/>
          <a:p>
            <a:pPr marL="0" indent="0">
              <a:buNone/>
            </a:pPr>
            <a:r>
              <a:rPr lang="ja-JP" altLang="en-US" sz="1800" dirty="0" smtClean="0">
                <a:latin typeface="Meiryo UI" panose="020B0604030504040204" pitchFamily="50" charset="-128"/>
                <a:ea typeface="Meiryo UI" panose="020B0604030504040204" pitchFamily="50" charset="-128"/>
              </a:rPr>
              <a:t>　１　事 業 名</a:t>
            </a:r>
          </a:p>
          <a:p>
            <a:pPr marL="0" indent="0">
              <a:buNone/>
            </a:pPr>
            <a:r>
              <a:rPr lang="ja-JP" altLang="en-US" sz="1800" dirty="0" smtClean="0">
                <a:latin typeface="Meiryo UI" panose="020B0604030504040204" pitchFamily="50" charset="-128"/>
                <a:ea typeface="Meiryo UI" panose="020B0604030504040204" pitchFamily="50" charset="-128"/>
              </a:rPr>
              <a:t>　２　応募者名</a:t>
            </a:r>
          </a:p>
          <a:p>
            <a:pPr marL="0" indent="0">
              <a:buNone/>
            </a:pPr>
            <a:r>
              <a:rPr lang="ja-JP" altLang="en-US" sz="1800" dirty="0" smtClean="0">
                <a:latin typeface="Meiryo UI" panose="020B0604030504040204" pitchFamily="50" charset="-128"/>
                <a:ea typeface="Meiryo UI" panose="020B0604030504040204" pitchFamily="50" charset="-128"/>
              </a:rPr>
              <a:t>　３　内　　容</a:t>
            </a:r>
          </a:p>
          <a:p>
            <a:pPr marL="0" indent="0">
              <a:buNone/>
            </a:pPr>
            <a:endParaRPr lang="ja-JP" altLang="en-US"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Ａ４判　横（１枚）で作成してください。</a:t>
            </a:r>
          </a:p>
          <a:p>
            <a:pPr marL="0" indent="0">
              <a:buNone/>
            </a:pPr>
            <a:endParaRPr lang="en-US" altLang="ja-JP" sz="1300" dirty="0" smtClean="0">
              <a:latin typeface="Meiryo UI" panose="020B0604030504040204" pitchFamily="50" charset="-128"/>
              <a:ea typeface="Meiryo UI" panose="020B0604030504040204" pitchFamily="50" charset="-128"/>
            </a:endParaRPr>
          </a:p>
          <a:p>
            <a:pPr marL="0" indent="0">
              <a:buNone/>
            </a:pPr>
            <a:r>
              <a:rPr lang="ja-JP" altLang="en-US" sz="1300" dirty="0" smtClean="0">
                <a:latin typeface="Meiryo UI" panose="020B0604030504040204" pitchFamily="50" charset="-128"/>
                <a:ea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endParaRPr>
          </a:p>
          <a:p>
            <a:pPr marL="0" indent="0">
              <a:buNone/>
            </a:pPr>
            <a:endParaRPr lang="en-US" altLang="ja-JP" sz="1300" dirty="0">
              <a:latin typeface="Meiryo UI" panose="020B0604030504040204" pitchFamily="50" charset="-128"/>
              <a:ea typeface="Meiryo UI" panose="020B0604030504040204" pitchFamily="50" charset="-128"/>
            </a:endParaRPr>
          </a:p>
          <a:p>
            <a:pPr marL="0" indent="0">
              <a:buNone/>
            </a:pPr>
            <a:r>
              <a:rPr lang="ja-JP" altLang="en-US" sz="1300" dirty="0" smtClean="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0765767" y="153777"/>
            <a:ext cx="1086928" cy="307777"/>
          </a:xfrm>
          <a:prstGeom prst="rect">
            <a:avLst/>
          </a:prstGeom>
          <a:noFill/>
          <a:ln>
            <a:solidFill>
              <a:schemeClr val="tx1"/>
            </a:solidFill>
          </a:ln>
        </p:spPr>
        <p:txBody>
          <a:bodyPr wrap="square" rtlCol="0">
            <a:spAutoFit/>
          </a:bodyPr>
          <a:lstStyle/>
          <a:p>
            <a:r>
              <a:rPr kumimoji="1" lang="ja-JP" altLang="en-US" sz="1400" dirty="0" smtClean="0"/>
              <a:t>参考様式２</a:t>
            </a:r>
            <a:endParaRPr kumimoji="1" lang="ja-JP" altLang="en-US" sz="1400" dirty="0"/>
          </a:p>
        </p:txBody>
      </p:sp>
    </p:spTree>
    <p:extLst>
      <p:ext uri="{BB962C8B-B14F-4D97-AF65-F5344CB8AC3E}">
        <p14:creationId xmlns:p14="http://schemas.microsoft.com/office/powerpoint/2010/main" val="17274187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TotalTime>
  <Words>1099</Words>
  <Application>Microsoft Office PowerPoint</Application>
  <PresentationFormat>ワイド画面</PresentationFormat>
  <Paragraphs>113</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Meiryo UI</vt:lpstr>
      <vt:lpstr>メイリオ</vt:lpstr>
      <vt:lpstr>游ゴシック</vt:lpstr>
      <vt:lpstr>游ゴシック Light</vt:lpstr>
      <vt:lpstr>Arial</vt:lpstr>
      <vt:lpstr>Office テーマ</vt:lpstr>
      <vt:lpstr>提　案　書 （事業名）について</vt:lpstr>
      <vt:lpstr>事　業　名　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提　案　書　要　約</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黒田　和</dc:creator>
  <cp:lastModifiedBy>黒田　和</cp:lastModifiedBy>
  <cp:revision>30</cp:revision>
  <cp:lastPrinted>2023-04-10T04:39:27Z</cp:lastPrinted>
  <dcterms:created xsi:type="dcterms:W3CDTF">2023-04-07T04:24:41Z</dcterms:created>
  <dcterms:modified xsi:type="dcterms:W3CDTF">2023-04-14T09:26:45Z</dcterms:modified>
</cp:coreProperties>
</file>